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7" r:id="rId5"/>
    <p:sldId id="260" r:id="rId6"/>
    <p:sldId id="294" r:id="rId7"/>
    <p:sldId id="296" r:id="rId8"/>
    <p:sldId id="279" r:id="rId9"/>
    <p:sldId id="292" r:id="rId10"/>
    <p:sldId id="269" r:id="rId11"/>
    <p:sldId id="270" r:id="rId12"/>
    <p:sldId id="297" r:id="rId13"/>
    <p:sldId id="283" r:id="rId14"/>
    <p:sldId id="288" r:id="rId15"/>
    <p:sldId id="298" r:id="rId16"/>
    <p:sldId id="295" r:id="rId17"/>
    <p:sldId id="286" r:id="rId18"/>
    <p:sldId id="299" r:id="rId19"/>
    <p:sldId id="289" r:id="rId20"/>
    <p:sldId id="300" r:id="rId21"/>
    <p:sldId id="301" r:id="rId22"/>
    <p:sldId id="287" r:id="rId23"/>
    <p:sldId id="302" r:id="rId24"/>
    <p:sldId id="303" r:id="rId25"/>
    <p:sldId id="290" r:id="rId26"/>
    <p:sldId id="291" r:id="rId27"/>
    <p:sldId id="273" r:id="rId28"/>
    <p:sldId id="304" r:id="rId29"/>
    <p:sldId id="274" r:id="rId30"/>
    <p:sldId id="285" r:id="rId31"/>
    <p:sldId id="305" r:id="rId32"/>
    <p:sldId id="306" r:id="rId33"/>
    <p:sldId id="268" r:id="rId34"/>
    <p:sldId id="284" r:id="rId35"/>
    <p:sldId id="265" r:id="rId36"/>
    <p:sldId id="293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7" r:id="rId47"/>
    <p:sldId id="316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0C"/>
    <a:srgbClr val="090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441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37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782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902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9798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146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57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69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78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38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52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09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86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86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3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DD1-7B5E-494C-A2AF-39B9BDC2EEF8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489EB0-89C2-4B90-91A9-58F32F3FFC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78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5.png"/><Relationship Id="rId5" Type="http://schemas.microsoft.com/office/2007/relationships/media" Target="../media/media3.mp4"/><Relationship Id="rId10" Type="http://schemas.openxmlformats.org/officeDocument/2006/relationships/image" Target="../media/image64.png"/><Relationship Id="rId4" Type="http://schemas.openxmlformats.org/officeDocument/2006/relationships/video" Target="../media/media2.mp4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microsoft.com/office/2007/relationships/hdphoto" Target="../media/hdphoto2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1635" y="821635"/>
            <a:ext cx="9170504" cy="5840422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Działania </a:t>
            </a:r>
            <a:r>
              <a:rPr lang="pl-PL" b="1" dirty="0" smtClean="0">
                <a:solidFill>
                  <a:srgbClr val="0070C0"/>
                </a:solidFill>
              </a:rPr>
              <a:t>przedszkola</a:t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smtClean="0"/>
              <a:t>                   </a:t>
            </a:r>
            <a:r>
              <a:rPr lang="pl-PL" sz="2800" i="1" smtClean="0">
                <a:solidFill>
                  <a:schemeClr val="accent6">
                    <a:lumMod val="50000"/>
                  </a:schemeClr>
                </a:solidFill>
              </a:rPr>
              <a:t>Opracowała </a:t>
            </a:r>
            <a:r>
              <a:rPr lang="pl-PL" sz="2800" i="1" dirty="0" smtClean="0">
                <a:solidFill>
                  <a:schemeClr val="accent6">
                    <a:lumMod val="50000"/>
                  </a:schemeClr>
                </a:solidFill>
              </a:rPr>
              <a:t>Ewa Marchlewska </a:t>
            </a:r>
            <a:endParaRPr lang="pl-PL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14300" y="269967"/>
            <a:ext cx="7766936" cy="1062444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200" b="1" dirty="0" smtClean="0">
                <a:solidFill>
                  <a:schemeClr val="accent2">
                    <a:lumMod val="75000"/>
                  </a:schemeClr>
                </a:solidFill>
              </a:rPr>
              <a:t>Przedszkole nr7 im. Marii Kownackiej w Świdniku </a:t>
            </a:r>
            <a:endParaRPr lang="pl-PL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9" y="1544066"/>
            <a:ext cx="4717843" cy="32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2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377" y="95795"/>
            <a:ext cx="11190514" cy="71954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dirty="0" smtClean="0">
                <a:solidFill>
                  <a:srgbClr val="0070C0"/>
                </a:solidFill>
              </a:rPr>
              <a:t>Realizacja programu </a:t>
            </a:r>
            <a:r>
              <a:rPr lang="pl-PL" sz="2200" b="1" dirty="0" smtClean="0">
                <a:solidFill>
                  <a:srgbClr val="002060"/>
                </a:solidFill>
              </a:rPr>
              <a:t>„Bezpieczny Przedszkolak” </a:t>
            </a:r>
            <a:r>
              <a:rPr lang="pl-PL" sz="2200" b="1" dirty="0" smtClean="0">
                <a:solidFill>
                  <a:srgbClr val="0070C0"/>
                </a:solidFill>
              </a:rPr>
              <a:t>z udziałem jednostki wojskowej- zapobieganie i zwalczanie Covid-19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28" y="815341"/>
            <a:ext cx="4435652" cy="33267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24" y="815341"/>
            <a:ext cx="4435652" cy="33267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b="16018"/>
          <a:stretch/>
        </p:blipFill>
        <p:spPr>
          <a:xfrm>
            <a:off x="928828" y="4180114"/>
            <a:ext cx="4435652" cy="25781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b="10494"/>
          <a:stretch/>
        </p:blipFill>
        <p:spPr>
          <a:xfrm>
            <a:off x="5712824" y="4162697"/>
            <a:ext cx="4435652" cy="25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19" y="69670"/>
            <a:ext cx="11930743" cy="131679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„ </a:t>
            </a:r>
            <a:r>
              <a:rPr lang="pl-PL" sz="3200" b="1" dirty="0">
                <a:solidFill>
                  <a:srgbClr val="002060"/>
                </a:solidFill>
              </a:rPr>
              <a:t>Mundurowy Dzień </a:t>
            </a:r>
            <a:r>
              <a:rPr lang="pl-PL" sz="3200" b="1" dirty="0" smtClean="0">
                <a:solidFill>
                  <a:srgbClr val="002060"/>
                </a:solidFill>
              </a:rPr>
              <a:t>Dziecka”- </a:t>
            </a:r>
            <a:r>
              <a:rPr lang="pl-PL" sz="3200" b="1" dirty="0">
                <a:solidFill>
                  <a:srgbClr val="0070C0"/>
                </a:solidFill>
              </a:rPr>
              <a:t>podsumowanie realizacji programu </a:t>
            </a:r>
            <a:r>
              <a:rPr lang="pl-PL" sz="3200" b="1" dirty="0" smtClean="0">
                <a:solidFill>
                  <a:srgbClr val="0070C0"/>
                </a:solidFill>
              </a:rPr>
              <a:t/>
            </a:r>
            <a:br>
              <a:rPr lang="pl-PL" sz="3200" b="1" dirty="0" smtClean="0">
                <a:solidFill>
                  <a:srgbClr val="0070C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„ </a:t>
            </a:r>
            <a:r>
              <a:rPr lang="pl-PL" sz="3200" b="1" dirty="0">
                <a:solidFill>
                  <a:srgbClr val="002060"/>
                </a:solidFill>
              </a:rPr>
              <a:t>Bezpieczny Przedszkolak” </a:t>
            </a:r>
            <a:r>
              <a:rPr lang="pl-PL" sz="3200" b="1" dirty="0">
                <a:solidFill>
                  <a:srgbClr val="0070C0"/>
                </a:solidFill>
              </a:rPr>
              <a:t>podczas festynu z okazji </a:t>
            </a:r>
            <a:r>
              <a:rPr lang="pl-PL" sz="3200" b="1" dirty="0" smtClean="0">
                <a:solidFill>
                  <a:srgbClr val="0070C0"/>
                </a:solidFill>
              </a:rPr>
              <a:t>Dnia Dziecka </a:t>
            </a:r>
            <a:r>
              <a:rPr lang="pl-PL" sz="3200" b="1" dirty="0">
                <a:solidFill>
                  <a:srgbClr val="0070C0"/>
                </a:solidFill>
              </a:rPr>
              <a:t>Dziecka </a:t>
            </a:r>
            <a:r>
              <a:rPr lang="pl-PL" sz="3100" b="1" dirty="0" smtClean="0">
                <a:solidFill>
                  <a:srgbClr val="0070C0"/>
                </a:solidFill>
              </a:rPr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5102388"/>
            <a:ext cx="2248159" cy="16861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7" y="1001684"/>
            <a:ext cx="5563064" cy="40117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25" y="5124851"/>
            <a:ext cx="2461792" cy="1641194"/>
          </a:xfrm>
          <a:prstGeom prst="rect">
            <a:avLst/>
          </a:prstGeom>
        </p:spPr>
      </p:pic>
      <p:sp>
        <p:nvSpPr>
          <p:cNvPr id="8" name="Owal 7"/>
          <p:cNvSpPr/>
          <p:nvPr/>
        </p:nvSpPr>
        <p:spPr>
          <a:xfrm>
            <a:off x="1364124" y="1893399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2974534" y="1228942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2448213" y="5490640"/>
            <a:ext cx="173068" cy="187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6409954" y="4729655"/>
            <a:ext cx="262759" cy="283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7132971" y="4456386"/>
            <a:ext cx="304800" cy="273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7946425" y="1642127"/>
            <a:ext cx="304800" cy="273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74" y="1228942"/>
            <a:ext cx="3302993" cy="220199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030" y="1248856"/>
            <a:ext cx="2902123" cy="216216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75" y="3504664"/>
            <a:ext cx="5290063" cy="3311902"/>
          </a:xfrm>
          <a:prstGeom prst="rect">
            <a:avLst/>
          </a:prstGeom>
        </p:spPr>
      </p:pic>
      <p:sp>
        <p:nvSpPr>
          <p:cNvPr id="16" name="Owal 15"/>
          <p:cNvSpPr/>
          <p:nvPr/>
        </p:nvSpPr>
        <p:spPr>
          <a:xfrm>
            <a:off x="6740433" y="2133600"/>
            <a:ext cx="261257" cy="2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7196378" y="1869132"/>
            <a:ext cx="261257" cy="2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7437770" y="1915396"/>
            <a:ext cx="261257" cy="2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7903037" y="1561132"/>
            <a:ext cx="261257" cy="2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10147762" y="4032969"/>
            <a:ext cx="319940" cy="3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6892833" y="2286000"/>
            <a:ext cx="261257" cy="2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7148543" y="4242767"/>
            <a:ext cx="319940" cy="3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7539057" y="5102388"/>
            <a:ext cx="319940" cy="3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6512743" y="5160615"/>
            <a:ext cx="319940" cy="33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11098915" y="1926091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11306136" y="1949190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9533809" y="1524966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10196069" y="1571252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11295170" y="1636772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8395395" y="4998633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8227961" y="5267400"/>
            <a:ext cx="169976" cy="207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02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89" y="148046"/>
            <a:ext cx="11730445" cy="1105988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rgbClr val="0070C0"/>
                </a:solidFill>
              </a:rPr>
              <a:t>Realizacja Międzynarodowego Projektu </a:t>
            </a:r>
            <a:r>
              <a:rPr lang="pl-PL" sz="3100" b="1" dirty="0" smtClean="0">
                <a:solidFill>
                  <a:srgbClr val="002060"/>
                </a:solidFill>
              </a:rPr>
              <a:t>„Piękna nasza Polska cała” </a:t>
            </a:r>
            <a:r>
              <a:rPr lang="pl-PL" sz="3100" b="1" dirty="0" smtClean="0">
                <a:solidFill>
                  <a:srgbClr val="0070C0"/>
                </a:solidFill>
              </a:rPr>
              <a:t>rozszerzonego o przedszkolna innowację- </a:t>
            </a:r>
            <a:r>
              <a:rPr lang="pl-PL" sz="3100" b="1" dirty="0" smtClean="0">
                <a:solidFill>
                  <a:srgbClr val="002060"/>
                </a:solidFill>
              </a:rPr>
              <a:t>występy dla Niepodległej</a:t>
            </a:r>
            <a:r>
              <a:rPr lang="pl-PL" b="1" dirty="0" smtClean="0">
                <a:solidFill>
                  <a:srgbClr val="002060"/>
                </a:solidFill>
              </a:rPr>
              <a:t/>
            </a:r>
            <a:br>
              <a:rPr lang="pl-PL" b="1" dirty="0" smtClean="0">
                <a:solidFill>
                  <a:srgbClr val="002060"/>
                </a:solidFill>
              </a:rPr>
            </a:b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1" y="1254033"/>
            <a:ext cx="4133306" cy="27555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1" y="4068613"/>
            <a:ext cx="4133306" cy="27555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r="15215"/>
          <a:stretch/>
        </p:blipFill>
        <p:spPr>
          <a:xfrm>
            <a:off x="5033564" y="1234066"/>
            <a:ext cx="6540137" cy="5570117"/>
          </a:xfrm>
          <a:prstGeom prst="rect">
            <a:avLst/>
          </a:prstGeom>
        </p:spPr>
      </p:pic>
      <p:sp>
        <p:nvSpPr>
          <p:cNvPr id="6" name="Owal 5"/>
          <p:cNvSpPr/>
          <p:nvPr/>
        </p:nvSpPr>
        <p:spPr>
          <a:xfrm>
            <a:off x="1532710" y="1872342"/>
            <a:ext cx="400594" cy="505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2341517" y="1994261"/>
            <a:ext cx="400594" cy="505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3300550" y="2024742"/>
            <a:ext cx="400594" cy="505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1166949" y="4937760"/>
            <a:ext cx="182880" cy="296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1724299" y="4754882"/>
            <a:ext cx="182880" cy="296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3466014" y="489857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4153989" y="4898573"/>
            <a:ext cx="152400" cy="191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731522" y="502293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6204859" y="3944779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6544496" y="39559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9487993" y="3974529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9736188" y="3936130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8656330" y="42607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9305113" y="406861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8987273" y="391621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7707098" y="406861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8212193" y="427173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8020609" y="39559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9326908" y="388239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10010508" y="370126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9919068" y="326359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10515630" y="333979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10332750" y="38035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10280473" y="4863857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7554698" y="39559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7863837" y="391621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8223076" y="391940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8482151" y="3942925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7929169" y="341599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6727376" y="3894094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5734592" y="467868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>
            <a:off x="6953776" y="4059964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>
            <a:off x="7289074" y="4001124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>
            <a:off x="7485032" y="333979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>
            <a:off x="10774684" y="494673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>
            <a:off x="9966970" y="4554821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>
            <a:off x="10206455" y="44893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/>
          <p:cNvSpPr/>
          <p:nvPr/>
        </p:nvSpPr>
        <p:spPr>
          <a:xfrm>
            <a:off x="10371913" y="4476325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/>
          <p:cNvSpPr/>
          <p:nvPr/>
        </p:nvSpPr>
        <p:spPr>
          <a:xfrm>
            <a:off x="10781223" y="447650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wal 44"/>
          <p:cNvSpPr/>
          <p:nvPr/>
        </p:nvSpPr>
        <p:spPr>
          <a:xfrm>
            <a:off x="11155683" y="476812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Owal 45"/>
          <p:cNvSpPr/>
          <p:nvPr/>
        </p:nvSpPr>
        <p:spPr>
          <a:xfrm>
            <a:off x="11229708" y="5175128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wal 46"/>
          <p:cNvSpPr/>
          <p:nvPr/>
        </p:nvSpPr>
        <p:spPr>
          <a:xfrm>
            <a:off x="6777448" y="4731169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7110549" y="5022991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Owal 48"/>
          <p:cNvSpPr/>
          <p:nvPr/>
        </p:nvSpPr>
        <p:spPr>
          <a:xfrm>
            <a:off x="7667912" y="5157651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wal 49"/>
          <p:cNvSpPr/>
          <p:nvPr/>
        </p:nvSpPr>
        <p:spPr>
          <a:xfrm>
            <a:off x="8083743" y="503628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Owal 50"/>
          <p:cNvSpPr/>
          <p:nvPr/>
        </p:nvSpPr>
        <p:spPr>
          <a:xfrm>
            <a:off x="8680278" y="505097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/>
          <p:cNvSpPr/>
          <p:nvPr/>
        </p:nvSpPr>
        <p:spPr>
          <a:xfrm>
            <a:off x="9096110" y="4833261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Owal 52"/>
          <p:cNvSpPr/>
          <p:nvPr/>
        </p:nvSpPr>
        <p:spPr>
          <a:xfrm>
            <a:off x="9535895" y="4974773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Owal 53"/>
          <p:cNvSpPr/>
          <p:nvPr/>
        </p:nvSpPr>
        <p:spPr>
          <a:xfrm>
            <a:off x="9220239" y="5064057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/>
          <p:cNvSpPr/>
          <p:nvPr/>
        </p:nvSpPr>
        <p:spPr>
          <a:xfrm>
            <a:off x="9579433" y="4650555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Owal 55"/>
          <p:cNvSpPr/>
          <p:nvPr/>
        </p:nvSpPr>
        <p:spPr>
          <a:xfrm>
            <a:off x="9966970" y="496008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Owal 56"/>
          <p:cNvSpPr/>
          <p:nvPr/>
        </p:nvSpPr>
        <p:spPr>
          <a:xfrm>
            <a:off x="5400414" y="5553951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Owal 57"/>
          <p:cNvSpPr/>
          <p:nvPr/>
        </p:nvSpPr>
        <p:spPr>
          <a:xfrm>
            <a:off x="5586560" y="507721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/>
          <p:cNvSpPr/>
          <p:nvPr/>
        </p:nvSpPr>
        <p:spPr>
          <a:xfrm>
            <a:off x="6000199" y="509251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/>
          <p:cNvSpPr/>
          <p:nvPr/>
        </p:nvSpPr>
        <p:spPr>
          <a:xfrm>
            <a:off x="6311531" y="5077216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60"/>
          <p:cNvSpPr/>
          <p:nvPr/>
        </p:nvSpPr>
        <p:spPr>
          <a:xfrm>
            <a:off x="8691162" y="3777462"/>
            <a:ext cx="18288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/>
          <p:cNvSpPr/>
          <p:nvPr/>
        </p:nvSpPr>
        <p:spPr>
          <a:xfrm>
            <a:off x="3004457" y="4802955"/>
            <a:ext cx="121920" cy="95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45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629" y="1"/>
            <a:ext cx="11904616" cy="644434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Przedszkolne spotkania patriotyczne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7" y="856920"/>
            <a:ext cx="7424496" cy="5245176"/>
          </a:xfrm>
          <a:prstGeom prst="rect">
            <a:avLst/>
          </a:prstGeom>
        </p:spPr>
      </p:pic>
      <p:sp>
        <p:nvSpPr>
          <p:cNvPr id="4" name="Owal 3"/>
          <p:cNvSpPr/>
          <p:nvPr/>
        </p:nvSpPr>
        <p:spPr>
          <a:xfrm>
            <a:off x="2617076" y="1532205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6674068" y="1605777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7819696" y="1273548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6074979" y="1393292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394841" y="2551708"/>
            <a:ext cx="578069" cy="475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3972910" y="2635791"/>
            <a:ext cx="493985" cy="4857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4466895" y="2815619"/>
            <a:ext cx="483476" cy="422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5228894" y="2635791"/>
            <a:ext cx="430924" cy="4857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5795659" y="2635791"/>
            <a:ext cx="399393" cy="496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 flipH="1">
            <a:off x="3727751" y="2096304"/>
            <a:ext cx="273268" cy="27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49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30630"/>
            <a:ext cx="8596668" cy="7924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</a:rPr>
              <a:t>Obchody Święta Konstytucji </a:t>
            </a:r>
            <a:r>
              <a:rPr lang="pl-PL" sz="2400" b="1" dirty="0" smtClean="0">
                <a:solidFill>
                  <a:srgbClr val="002060"/>
                </a:solidFill>
              </a:rPr>
              <a:t>3-Maja 2022r. </a:t>
            </a:r>
            <a:r>
              <a:rPr lang="pl-PL" sz="2400" b="1" dirty="0" smtClean="0">
                <a:solidFill>
                  <a:srgbClr val="0070C0"/>
                </a:solidFill>
              </a:rPr>
              <a:t>organizowane </a:t>
            </a:r>
            <a:br>
              <a:rPr lang="pl-PL" sz="2400" b="1" dirty="0" smtClean="0">
                <a:solidFill>
                  <a:srgbClr val="0070C0"/>
                </a:solidFill>
              </a:rPr>
            </a:br>
            <a:r>
              <a:rPr lang="pl-PL" sz="2400" b="1" dirty="0" smtClean="0">
                <a:solidFill>
                  <a:srgbClr val="0070C0"/>
                </a:solidFill>
              </a:rPr>
              <a:t>we współpracy </a:t>
            </a:r>
            <a:r>
              <a:rPr lang="pl-PL" sz="2400" b="1" dirty="0">
                <a:solidFill>
                  <a:srgbClr val="0070C0"/>
                </a:solidFill>
              </a:rPr>
              <a:t>z Centrum Usług </a:t>
            </a:r>
            <a:r>
              <a:rPr lang="pl-PL" sz="2400" b="1" dirty="0" smtClean="0">
                <a:solidFill>
                  <a:srgbClr val="0070C0"/>
                </a:solidFill>
              </a:rPr>
              <a:t>Socjalnych w Świdniku 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3-maj 2022\Zdjęcie nr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3" y="1156607"/>
            <a:ext cx="3535454" cy="26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Przedszkole 7\Desktop\3-maj 2022\Zdjęcie nr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3" y="4086495"/>
            <a:ext cx="3535454" cy="268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Przedszkole 7\Desktop\3-maj 2022\Zdjęcie 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03" y="1156606"/>
            <a:ext cx="3613232" cy="269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Przedszkole 7\Desktop\3-maj 2022\Zdjecie 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7" y="4086493"/>
            <a:ext cx="3532505" cy="2684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wal 6"/>
          <p:cNvSpPr/>
          <p:nvPr/>
        </p:nvSpPr>
        <p:spPr>
          <a:xfrm>
            <a:off x="1619794" y="1724297"/>
            <a:ext cx="487680" cy="461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2307771" y="1589314"/>
            <a:ext cx="328469" cy="361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248297" y="1959429"/>
            <a:ext cx="400594" cy="400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5013454" y="1950720"/>
            <a:ext cx="263940" cy="374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6452825" y="2360023"/>
            <a:ext cx="330926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3866606" y="1489166"/>
            <a:ext cx="206322" cy="235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2856185" y="1156606"/>
            <a:ext cx="270192" cy="245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7123611" y="2455817"/>
            <a:ext cx="293410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6783750" y="2351315"/>
            <a:ext cx="339861" cy="3396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7434663" y="2455817"/>
            <a:ext cx="322218" cy="370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7131761" y="1907720"/>
            <a:ext cx="625120" cy="27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6783751" y="5347063"/>
            <a:ext cx="519726" cy="1567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7659858" y="5251269"/>
            <a:ext cx="194045" cy="191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3513948" y="5425440"/>
            <a:ext cx="336951" cy="33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2856186" y="4737463"/>
            <a:ext cx="923334" cy="27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3052202" y="5190309"/>
            <a:ext cx="265651" cy="1567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1047260" y="1156607"/>
            <a:ext cx="1302358" cy="168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3513947" y="1156606"/>
            <a:ext cx="134943" cy="208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5640244" y="1489167"/>
            <a:ext cx="330926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6452824" y="1506584"/>
            <a:ext cx="330926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2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1" y="200298"/>
            <a:ext cx="11747862" cy="53993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Przegląd patriotyczny </a:t>
            </a:r>
            <a:r>
              <a:rPr lang="pl-PL" sz="2800" b="1" dirty="0" smtClean="0">
                <a:solidFill>
                  <a:srgbClr val="002060"/>
                </a:solidFill>
              </a:rPr>
              <a:t>„Piękna nasza Polska cała”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" y="740229"/>
            <a:ext cx="4032068" cy="30240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 b="28195"/>
          <a:stretch/>
        </p:blipFill>
        <p:spPr>
          <a:xfrm>
            <a:off x="989691" y="3833948"/>
            <a:ext cx="3382012" cy="30240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13122" r="-503" b="-562"/>
          <a:stretch/>
        </p:blipFill>
        <p:spPr>
          <a:xfrm>
            <a:off x="4486615" y="1045029"/>
            <a:ext cx="7645915" cy="4484913"/>
          </a:xfrm>
          <a:prstGeom prst="rect">
            <a:avLst/>
          </a:prstGeom>
        </p:spPr>
      </p:pic>
      <p:sp>
        <p:nvSpPr>
          <p:cNvPr id="6" name="Owal 5"/>
          <p:cNvSpPr/>
          <p:nvPr/>
        </p:nvSpPr>
        <p:spPr>
          <a:xfrm>
            <a:off x="5625737" y="2029097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6457405" y="1869076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8991602" y="2069374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10229918" y="1829889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10907486" y="2029097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7529409" y="1873432"/>
            <a:ext cx="330925" cy="41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824228" y="1651362"/>
            <a:ext cx="290469" cy="377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2318382" y="1710144"/>
            <a:ext cx="290469" cy="377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2828365" y="1720486"/>
            <a:ext cx="290469" cy="377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3840637" y="1699803"/>
            <a:ext cx="290469" cy="377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1412057" y="4967149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1671315" y="4999260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2885605" y="4877339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3196561" y="4897479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3493764" y="4897479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3840637" y="4897480"/>
            <a:ext cx="233863" cy="310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95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65463"/>
            <a:ext cx="12192000" cy="101739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 smtClean="0">
                <a:solidFill>
                  <a:srgbClr val="0070C0"/>
                </a:solidFill>
              </a:rPr>
              <a:t>Realizacja projektów czytelniczych </a:t>
            </a:r>
            <a:r>
              <a:rPr lang="pl-PL" sz="2000" b="1" dirty="0" smtClean="0">
                <a:solidFill>
                  <a:srgbClr val="002060"/>
                </a:solidFill>
              </a:rPr>
              <a:t>„Czytanie legend polskich” oraz „Przedszkolne spotkania z Kownacką”  </a:t>
            </a:r>
            <a:r>
              <a:rPr lang="pl-PL" sz="2000" b="1" dirty="0" smtClean="0">
                <a:solidFill>
                  <a:srgbClr val="0070C0"/>
                </a:solidFill>
              </a:rPr>
              <a:t>organizowanych we współpracy z Urzędem Miasta, Radą Miasta, Starostwem Powiatowym, UMCS Lublin, Biblioteką Miejską, rodzicami i sympatykami przedszkola.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3" name="Obraz 2" descr="SAM_929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42" y="1226994"/>
            <a:ext cx="3726181" cy="2731181"/>
          </a:xfrm>
          <a:prstGeom prst="rect">
            <a:avLst/>
          </a:prstGeom>
          <a:noFill/>
        </p:spPr>
      </p:pic>
      <p:pic>
        <p:nvPicPr>
          <p:cNvPr id="4" name="Obraz 3" descr="SAM_909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82" y="4321039"/>
            <a:ext cx="3726181" cy="240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SAM_884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0" y="1268502"/>
            <a:ext cx="3821974" cy="2731181"/>
          </a:xfrm>
          <a:prstGeom prst="rect">
            <a:avLst/>
          </a:prstGeom>
          <a:noFill/>
        </p:spPr>
      </p:pic>
      <p:pic>
        <p:nvPicPr>
          <p:cNvPr id="6" name="Obraz 5" descr="SAM_908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0" y="4321039"/>
            <a:ext cx="3821974" cy="24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wal 6"/>
          <p:cNvSpPr/>
          <p:nvPr/>
        </p:nvSpPr>
        <p:spPr>
          <a:xfrm>
            <a:off x="1908745" y="1955114"/>
            <a:ext cx="452846" cy="531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3526971" y="3313827"/>
            <a:ext cx="327864" cy="456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489587" y="3846706"/>
            <a:ext cx="418012" cy="346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9022157" y="1840567"/>
            <a:ext cx="418012" cy="522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10647585" y="2363082"/>
            <a:ext cx="334734" cy="4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3048543" y="4664235"/>
            <a:ext cx="284118" cy="343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257720" y="5243162"/>
            <a:ext cx="231867" cy="343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10751817" y="5787639"/>
            <a:ext cx="284118" cy="343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8267701" y="5790212"/>
            <a:ext cx="284118" cy="343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9567998" y="4598126"/>
            <a:ext cx="355964" cy="4093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C:\Users\Przedszkole 7\Desktop\Narodowe czytanie\SAM_85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30" y="1251465"/>
            <a:ext cx="3680188" cy="27067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wal 17"/>
          <p:cNvSpPr/>
          <p:nvPr/>
        </p:nvSpPr>
        <p:spPr>
          <a:xfrm>
            <a:off x="6028102" y="1786268"/>
            <a:ext cx="431074" cy="542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5079618" y="1821064"/>
            <a:ext cx="431074" cy="542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6592662" y="1873745"/>
            <a:ext cx="431074" cy="542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6860418" y="2328287"/>
            <a:ext cx="650627" cy="694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4486548" y="2092073"/>
            <a:ext cx="431074" cy="542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 descr="C:\Users\Przedszkole 7\Desktop\Narodowe czytanie\SAM_85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70" y="4321038"/>
            <a:ext cx="3680188" cy="240633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Owal 24"/>
          <p:cNvSpPr/>
          <p:nvPr/>
        </p:nvSpPr>
        <p:spPr>
          <a:xfrm>
            <a:off x="5963326" y="4964631"/>
            <a:ext cx="320316" cy="340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4466410" y="5619601"/>
            <a:ext cx="320316" cy="340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7060749" y="5787639"/>
            <a:ext cx="320316" cy="340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140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118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Realizacja projektu czytelniczego</a:t>
            </a:r>
            <a:r>
              <a:rPr lang="pl-PL" sz="2400" b="1" dirty="0" smtClean="0">
                <a:solidFill>
                  <a:srgbClr val="002060"/>
                </a:solidFill>
              </a:rPr>
              <a:t/>
            </a:r>
            <a:br>
              <a:rPr lang="pl-PL" sz="2400" b="1" dirty="0" smtClean="0">
                <a:solidFill>
                  <a:srgbClr val="002060"/>
                </a:solidFill>
              </a:rPr>
            </a:br>
            <a:r>
              <a:rPr lang="pl-PL" sz="2400" b="1" dirty="0" smtClean="0">
                <a:solidFill>
                  <a:srgbClr val="002060"/>
                </a:solidFill>
              </a:rPr>
              <a:t>„Idzie niebo ciemną nocą” </a:t>
            </a:r>
            <a:r>
              <a:rPr lang="pl-PL" sz="2400" b="1" dirty="0" smtClean="0">
                <a:solidFill>
                  <a:srgbClr val="0070C0"/>
                </a:solidFill>
              </a:rPr>
              <a:t>we współpracy z rodzicami- 2021r.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Idzie niebo ciemną nocą\Zdjęcie nr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1723208"/>
            <a:ext cx="4815840" cy="39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Przedszkole 7\Desktop\Idzie niebo ciemną nocą\Zdjęcie nr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58" y="1820091"/>
            <a:ext cx="4581253" cy="38189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wal 4"/>
          <p:cNvSpPr/>
          <p:nvPr/>
        </p:nvSpPr>
        <p:spPr>
          <a:xfrm>
            <a:off x="2551611" y="3239589"/>
            <a:ext cx="357052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5930537" y="3352800"/>
            <a:ext cx="444137" cy="25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90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9900" y="0"/>
            <a:ext cx="90721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Mikołajki organizowane w przedszkolu i Urzędzie Miasta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2" y="4121327"/>
            <a:ext cx="3749003" cy="269069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3"/>
          <a:stretch/>
        </p:blipFill>
        <p:spPr>
          <a:xfrm>
            <a:off x="7892598" y="591110"/>
            <a:ext cx="3428725" cy="30208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80" y="739682"/>
            <a:ext cx="3839028" cy="28792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13347" r="2214" b="-278"/>
          <a:stretch/>
        </p:blipFill>
        <p:spPr>
          <a:xfrm>
            <a:off x="53728" y="111391"/>
            <a:ext cx="3214829" cy="38190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6500"/>
          <a:stretch/>
        </p:blipFill>
        <p:spPr>
          <a:xfrm>
            <a:off x="5101207" y="3718557"/>
            <a:ext cx="6090917" cy="3008814"/>
          </a:xfrm>
          <a:prstGeom prst="rect">
            <a:avLst/>
          </a:prstGeom>
        </p:spPr>
      </p:pic>
      <p:sp>
        <p:nvSpPr>
          <p:cNvPr id="10" name="Owal 9"/>
          <p:cNvSpPr/>
          <p:nvPr/>
        </p:nvSpPr>
        <p:spPr>
          <a:xfrm>
            <a:off x="335917" y="1783896"/>
            <a:ext cx="618308" cy="62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2109085" y="382631"/>
            <a:ext cx="618308" cy="62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2252906" y="1901551"/>
            <a:ext cx="618308" cy="62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1684479" y="3057794"/>
            <a:ext cx="733760" cy="7696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2856223" y="2163902"/>
            <a:ext cx="374468" cy="474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8779554" y="1632134"/>
            <a:ext cx="766981" cy="769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1010293" y="448849"/>
            <a:ext cx="618308" cy="62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10433490" y="1143537"/>
            <a:ext cx="797461" cy="762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4321382" y="2079168"/>
            <a:ext cx="208681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6413471" y="1210492"/>
            <a:ext cx="326963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846811" y="5377544"/>
            <a:ext cx="326963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3594365" y="5660575"/>
            <a:ext cx="326963" cy="3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6062099" y="4434837"/>
            <a:ext cx="440612" cy="413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6841516" y="3930466"/>
            <a:ext cx="440612" cy="413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8601346" y="3795948"/>
            <a:ext cx="440612" cy="413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9367684" y="4121327"/>
            <a:ext cx="357702" cy="413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13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78378"/>
            <a:ext cx="8596668" cy="627016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Betlejemskie Światełko Pokoju we współpracy z harcerzami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Zdjęcie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827314"/>
            <a:ext cx="4336869" cy="593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Przedszkole 7\Desktop\Zdjęcie 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24629" r="215" b="593"/>
          <a:stretch/>
        </p:blipFill>
        <p:spPr bwMode="auto">
          <a:xfrm>
            <a:off x="4477600" y="796833"/>
            <a:ext cx="3466325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wal 4"/>
          <p:cNvSpPr/>
          <p:nvPr/>
        </p:nvSpPr>
        <p:spPr>
          <a:xfrm>
            <a:off x="2647403" y="1741715"/>
            <a:ext cx="827314" cy="11495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3910148" y="2447108"/>
            <a:ext cx="505097" cy="1001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6311063" y="1389017"/>
            <a:ext cx="269966" cy="374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 flipH="1">
            <a:off x="6914134" y="1349828"/>
            <a:ext cx="357052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8281853" y="2725782"/>
            <a:ext cx="313508" cy="409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10021"/>
          <a:stretch/>
        </p:blipFill>
        <p:spPr>
          <a:xfrm>
            <a:off x="8093365" y="661851"/>
            <a:ext cx="4127864" cy="3570514"/>
          </a:xfrm>
          <a:prstGeom prst="rect">
            <a:avLst/>
          </a:prstGeom>
        </p:spPr>
      </p:pic>
      <p:sp>
        <p:nvSpPr>
          <p:cNvPr id="11" name="Owal 10"/>
          <p:cNvSpPr/>
          <p:nvPr/>
        </p:nvSpPr>
        <p:spPr>
          <a:xfrm>
            <a:off x="4840685" y="1576251"/>
            <a:ext cx="269966" cy="374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 flipH="1">
            <a:off x="9008545" y="1023257"/>
            <a:ext cx="357052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10280777" y="888274"/>
            <a:ext cx="500434" cy="461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11096117" y="1119050"/>
            <a:ext cx="600274" cy="526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58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305" y="609600"/>
            <a:ext cx="10015194" cy="110646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Przedszkole nr7 im. Marii Kownackiej w Świdniku 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7348" y="1445623"/>
            <a:ext cx="9262513" cy="5155593"/>
          </a:xfrm>
        </p:spPr>
        <p:txBody>
          <a:bodyPr>
            <a:normAutofit/>
          </a:bodyPr>
          <a:lstStyle/>
          <a:p>
            <a:r>
              <a:rPr lang="pl-PL" dirty="0"/>
              <a:t>Przy realizacji zadań statutowych przedszkole współpracuje z </a:t>
            </a:r>
            <a:r>
              <a:rPr lang="pl-PL" dirty="0" smtClean="0"/>
              <a:t>:</a:t>
            </a:r>
          </a:p>
          <a:p>
            <a:r>
              <a:rPr lang="pl-PL" dirty="0" smtClean="0"/>
              <a:t>Poradnią </a:t>
            </a:r>
            <a:r>
              <a:rPr lang="pl-PL" dirty="0"/>
              <a:t>Psychologiczno-Pedagogiczną w zakresie podejmowania działań wspomagających rozwój </a:t>
            </a:r>
            <a:r>
              <a:rPr lang="pl-PL" dirty="0" smtClean="0"/>
              <a:t>dziecka,</a:t>
            </a:r>
          </a:p>
          <a:p>
            <a:r>
              <a:rPr lang="pl-PL" dirty="0" smtClean="0"/>
              <a:t>ze </a:t>
            </a:r>
            <a:r>
              <a:rPr lang="pl-PL" dirty="0"/>
              <a:t>szkołami podstawowymi w Świdniku w zakresie organizacji zajęć ułatwiających dziecku przekroczenie progu </a:t>
            </a:r>
            <a:r>
              <a:rPr lang="pl-PL" dirty="0" smtClean="0"/>
              <a:t>szkolnego,</a:t>
            </a:r>
          </a:p>
          <a:p>
            <a:r>
              <a:rPr lang="pl-PL" dirty="0" smtClean="0"/>
              <a:t>Z Radą Miasta Świdnik, Urzędem Miasta, Starostwem Powiatowym przy organizacji Przeglądu Twórczości Dziecięcej, przy realizacji projektów czytelniczych, Międzynarodowego Projektu Piękna Nasza Polska Cała.</a:t>
            </a:r>
          </a:p>
          <a:p>
            <a:r>
              <a:rPr lang="pl-PL" dirty="0" smtClean="0"/>
              <a:t>ze </a:t>
            </a:r>
            <a:r>
              <a:rPr lang="pl-PL" dirty="0"/>
              <a:t>szkołami średnimi w Świdniku w zakresie organizacji praktyk zawodowych, </a:t>
            </a:r>
            <a:endParaRPr lang="pl-PL" dirty="0" smtClean="0"/>
          </a:p>
          <a:p>
            <a:r>
              <a:rPr lang="pl-PL" dirty="0" smtClean="0"/>
              <a:t>wyższą </a:t>
            </a:r>
            <a:r>
              <a:rPr lang="pl-PL" dirty="0"/>
              <a:t>uczelnią ( UMCS) i Kuratorium w zakresie organizacji konferencji metodycznych dla nauczycieli i rodziców Miasta Świdnik. </a:t>
            </a:r>
            <a:endParaRPr lang="pl-PL" dirty="0" smtClean="0"/>
          </a:p>
          <a:p>
            <a:r>
              <a:rPr lang="pl-PL" dirty="0" smtClean="0"/>
              <a:t>z OHP </a:t>
            </a:r>
            <a:r>
              <a:rPr lang="pl-PL" dirty="0"/>
              <a:t>w Świdniku i Lublinie przy organizacji praktyk zawodowych </a:t>
            </a:r>
            <a:br>
              <a:rPr lang="pl-PL" dirty="0"/>
            </a:br>
            <a:r>
              <a:rPr lang="pl-PL" dirty="0"/>
              <a:t>i staży </a:t>
            </a:r>
            <a:r>
              <a:rPr lang="pl-PL" dirty="0" smtClean="0"/>
              <a:t>zawodowych,</a:t>
            </a:r>
          </a:p>
          <a:p>
            <a:r>
              <a:rPr lang="pl-PL" dirty="0" smtClean="0"/>
              <a:t>Centrum Wolontariatu w Lublinie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934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47897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Przedszkolne Kolędowanie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5" y="861964"/>
            <a:ext cx="4666832" cy="262509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0" y="3696423"/>
            <a:ext cx="4714242" cy="27649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02" y="833120"/>
            <a:ext cx="3980907" cy="26539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913" r="6035" b="-913"/>
          <a:stretch/>
        </p:blipFill>
        <p:spPr>
          <a:xfrm>
            <a:off x="4998720" y="3599905"/>
            <a:ext cx="3849189" cy="28614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r="44666"/>
          <a:stretch/>
        </p:blipFill>
        <p:spPr>
          <a:xfrm>
            <a:off x="8979627" y="931817"/>
            <a:ext cx="3040776" cy="4978400"/>
          </a:xfrm>
          <a:prstGeom prst="rect">
            <a:avLst/>
          </a:prstGeom>
        </p:spPr>
      </p:pic>
      <p:sp>
        <p:nvSpPr>
          <p:cNvPr id="8" name="Owal 7"/>
          <p:cNvSpPr/>
          <p:nvPr/>
        </p:nvSpPr>
        <p:spPr>
          <a:xfrm>
            <a:off x="1445623" y="931817"/>
            <a:ext cx="252549" cy="2960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2420014" y="1643559"/>
            <a:ext cx="252549" cy="2960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3200400" y="1515291"/>
            <a:ext cx="448491" cy="407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3586056" y="1724297"/>
            <a:ext cx="297967" cy="346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3753393" y="2377440"/>
            <a:ext cx="339635" cy="409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9762309" y="1939651"/>
            <a:ext cx="548640" cy="777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11093631" y="2260010"/>
            <a:ext cx="548640" cy="644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3189815" y="3971109"/>
            <a:ext cx="396241" cy="452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2280344" y="4202070"/>
            <a:ext cx="392220" cy="422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4256616" y="4114800"/>
            <a:ext cx="341510" cy="309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1427357" y="4423954"/>
            <a:ext cx="396241" cy="452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3535315" y="4048945"/>
            <a:ext cx="306676" cy="335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3007237" y="3936274"/>
            <a:ext cx="258778" cy="300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255026" y="4077787"/>
            <a:ext cx="320041" cy="300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 flipH="1">
            <a:off x="1482271" y="3938089"/>
            <a:ext cx="255026" cy="300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5756791" y="1863997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5126343" y="1613398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5794362" y="1427659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6305007" y="1527628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6530856" y="1796141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6965138" y="1497874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7679640" y="1508803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8252888" y="1504585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9093351" y="2560319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6475431" y="4909545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5511066" y="4280444"/>
            <a:ext cx="243416" cy="287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5052207" y="4446359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5100332" y="4159339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6000207" y="4197531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>
            <a:off x="6211029" y="4378232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>
            <a:off x="6768893" y="4292055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>
            <a:off x="7228174" y="4338951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>
            <a:off x="7107211" y="4940840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>
            <a:off x="7605715" y="4500785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>
            <a:off x="8394961" y="4541971"/>
            <a:ext cx="202686" cy="242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469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869" y="95794"/>
            <a:ext cx="11629662" cy="50509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3100" b="1" dirty="0" smtClean="0">
                <a:solidFill>
                  <a:srgbClr val="0070C0"/>
                </a:solidFill>
              </a:rPr>
              <a:t>Kolędowanie w pandemii – filmy zamieszczane na Facebooku </a:t>
            </a:r>
            <a:endParaRPr lang="pl-PL" sz="3100" b="1" dirty="0">
              <a:solidFill>
                <a:srgbClr val="0070C0"/>
              </a:solidFill>
            </a:endParaRPr>
          </a:p>
        </p:txBody>
      </p:sp>
      <p:pic>
        <p:nvPicPr>
          <p:cNvPr id="3" name="Grupa Smerfów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868" y="740309"/>
            <a:ext cx="5324657" cy="3060984"/>
          </a:xfrm>
          <a:prstGeom prst="rect">
            <a:avLst/>
          </a:prstGeom>
        </p:spPr>
      </p:pic>
      <p:pic>
        <p:nvPicPr>
          <p:cNvPr id="4" name="Grupa Gumisiów - Kornelia Witkowska Pójdźmy wszyscy do stajenk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19685" b="10459"/>
          <a:stretch/>
        </p:blipFill>
        <p:spPr>
          <a:xfrm>
            <a:off x="9410612" y="4182291"/>
            <a:ext cx="2086913" cy="2599510"/>
          </a:xfrm>
          <a:prstGeom prst="rect">
            <a:avLst/>
          </a:prstGeom>
        </p:spPr>
      </p:pic>
      <p:pic>
        <p:nvPicPr>
          <p:cNvPr id="5" name="Gupa Pszczółek Kołysanka pastorałk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869" y="3906429"/>
            <a:ext cx="4876800" cy="280352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1402" r="30477" b="19726"/>
          <a:stretch/>
        </p:blipFill>
        <p:spPr bwMode="auto">
          <a:xfrm>
            <a:off x="5769427" y="601887"/>
            <a:ext cx="5179965" cy="3317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12087" r="37063" b="19498"/>
          <a:stretch/>
        </p:blipFill>
        <p:spPr bwMode="auto">
          <a:xfrm>
            <a:off x="5226779" y="4019367"/>
            <a:ext cx="3708216" cy="2690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wal 7"/>
          <p:cNvSpPr/>
          <p:nvPr/>
        </p:nvSpPr>
        <p:spPr>
          <a:xfrm>
            <a:off x="940526" y="2116183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1110344" y="1821951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1558835" y="1942011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1841863" y="1854925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2033452" y="1924234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2320835" y="1821951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2505891" y="1915567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2799807" y="1780542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2989805" y="2029097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3216640" y="1909036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3347680" y="2039983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3670309" y="2116183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3753689" y="1906816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4126774" y="2029096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4161932" y="1804532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4441694" y="1909036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4721456" y="2002652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 flipV="1">
            <a:off x="6705600" y="1280161"/>
            <a:ext cx="156754" cy="200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1092926" y="2268583"/>
            <a:ext cx="191589" cy="174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 flipV="1">
            <a:off x="6358801" y="168039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 flipV="1">
            <a:off x="6625415" y="181541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 flipV="1">
            <a:off x="6642199" y="206139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 flipV="1">
            <a:off x="6976581" y="184803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 flipV="1">
            <a:off x="6889126" y="209840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 flipV="1">
            <a:off x="7323195" y="211799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 flipV="1">
            <a:off x="7634116" y="25966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 flipV="1">
            <a:off x="8100155" y="255270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 flipV="1">
            <a:off x="8519094" y="211300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 flipV="1">
            <a:off x="8882696" y="213505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 flipV="1">
            <a:off x="9500594" y="209205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 flipV="1">
            <a:off x="9465584" y="182630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 flipV="1">
            <a:off x="9541784" y="132805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 flipV="1">
            <a:off x="9953588" y="178054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 flipV="1">
            <a:off x="10466496" y="178054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 flipV="1">
            <a:off x="9899921" y="208973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/>
          <p:cNvSpPr/>
          <p:nvPr/>
        </p:nvSpPr>
        <p:spPr>
          <a:xfrm flipV="1">
            <a:off x="8463151" y="262273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/>
          <p:cNvSpPr/>
          <p:nvPr/>
        </p:nvSpPr>
        <p:spPr>
          <a:xfrm flipV="1">
            <a:off x="9081775" y="267099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wal 44"/>
          <p:cNvSpPr/>
          <p:nvPr/>
        </p:nvSpPr>
        <p:spPr>
          <a:xfrm flipV="1">
            <a:off x="9768748" y="259479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Owal 45"/>
          <p:cNvSpPr/>
          <p:nvPr/>
        </p:nvSpPr>
        <p:spPr>
          <a:xfrm flipV="1">
            <a:off x="10713087" y="259479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wal 46"/>
          <p:cNvSpPr/>
          <p:nvPr/>
        </p:nvSpPr>
        <p:spPr>
          <a:xfrm flipV="1">
            <a:off x="1841863" y="507709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 flipV="1">
            <a:off x="2264228" y="512095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Owal 48"/>
          <p:cNvSpPr/>
          <p:nvPr/>
        </p:nvSpPr>
        <p:spPr>
          <a:xfrm flipV="1">
            <a:off x="2686593" y="5007427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wal 49"/>
          <p:cNvSpPr/>
          <p:nvPr/>
        </p:nvSpPr>
        <p:spPr>
          <a:xfrm flipV="1">
            <a:off x="923108" y="548204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Owal 50"/>
          <p:cNvSpPr/>
          <p:nvPr/>
        </p:nvSpPr>
        <p:spPr>
          <a:xfrm flipV="1">
            <a:off x="1102134" y="5621383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/>
          <p:cNvSpPr/>
          <p:nvPr/>
        </p:nvSpPr>
        <p:spPr>
          <a:xfrm flipV="1">
            <a:off x="1398725" y="5643153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Owal 52"/>
          <p:cNvSpPr/>
          <p:nvPr/>
        </p:nvSpPr>
        <p:spPr>
          <a:xfrm flipV="1">
            <a:off x="1595846" y="5638798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Owal 53"/>
          <p:cNvSpPr/>
          <p:nvPr/>
        </p:nvSpPr>
        <p:spPr>
          <a:xfrm flipV="1">
            <a:off x="1994263" y="522949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/>
          <p:cNvSpPr/>
          <p:nvPr/>
        </p:nvSpPr>
        <p:spPr>
          <a:xfrm flipV="1">
            <a:off x="2052546" y="5525585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Owal 55"/>
          <p:cNvSpPr/>
          <p:nvPr/>
        </p:nvSpPr>
        <p:spPr>
          <a:xfrm flipV="1">
            <a:off x="2144485" y="5621383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Owal 56"/>
          <p:cNvSpPr/>
          <p:nvPr/>
        </p:nvSpPr>
        <p:spPr>
          <a:xfrm flipV="1">
            <a:off x="2562997" y="5434142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Owal 57"/>
          <p:cNvSpPr/>
          <p:nvPr/>
        </p:nvSpPr>
        <p:spPr>
          <a:xfrm flipV="1">
            <a:off x="2734489" y="5638798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/>
          <p:cNvSpPr/>
          <p:nvPr/>
        </p:nvSpPr>
        <p:spPr>
          <a:xfrm flipV="1">
            <a:off x="3265710" y="5760720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/>
          <p:cNvSpPr/>
          <p:nvPr/>
        </p:nvSpPr>
        <p:spPr>
          <a:xfrm flipV="1">
            <a:off x="3148145" y="5573479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60"/>
          <p:cNvSpPr/>
          <p:nvPr/>
        </p:nvSpPr>
        <p:spPr>
          <a:xfrm flipV="1">
            <a:off x="3061063" y="629629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/>
          <p:cNvSpPr/>
          <p:nvPr/>
        </p:nvSpPr>
        <p:spPr>
          <a:xfrm flipV="1">
            <a:off x="3192692" y="5260293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Owal 62"/>
          <p:cNvSpPr/>
          <p:nvPr/>
        </p:nvSpPr>
        <p:spPr>
          <a:xfrm flipV="1">
            <a:off x="3443474" y="5525585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Owal 63"/>
          <p:cNvSpPr/>
          <p:nvPr/>
        </p:nvSpPr>
        <p:spPr>
          <a:xfrm flipV="1">
            <a:off x="1500052" y="5372546"/>
            <a:ext cx="117565" cy="13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Owal 64"/>
          <p:cNvSpPr/>
          <p:nvPr/>
        </p:nvSpPr>
        <p:spPr>
          <a:xfrm>
            <a:off x="6319975" y="5312227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Owal 65"/>
          <p:cNvSpPr/>
          <p:nvPr/>
        </p:nvSpPr>
        <p:spPr>
          <a:xfrm flipV="1">
            <a:off x="7508535" y="5286420"/>
            <a:ext cx="277981" cy="225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Owal 66"/>
          <p:cNvSpPr/>
          <p:nvPr/>
        </p:nvSpPr>
        <p:spPr>
          <a:xfrm>
            <a:off x="5433333" y="4230952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Owal 67"/>
          <p:cNvSpPr/>
          <p:nvPr/>
        </p:nvSpPr>
        <p:spPr>
          <a:xfrm>
            <a:off x="6299794" y="4328159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Owal 68"/>
          <p:cNvSpPr/>
          <p:nvPr/>
        </p:nvSpPr>
        <p:spPr>
          <a:xfrm>
            <a:off x="7108919" y="4230952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Owal 69"/>
          <p:cNvSpPr/>
          <p:nvPr/>
        </p:nvSpPr>
        <p:spPr>
          <a:xfrm>
            <a:off x="7829741" y="4466084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Owal 70"/>
          <p:cNvSpPr/>
          <p:nvPr/>
        </p:nvSpPr>
        <p:spPr>
          <a:xfrm>
            <a:off x="8558735" y="4361582"/>
            <a:ext cx="270414" cy="261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Owal 71"/>
          <p:cNvSpPr/>
          <p:nvPr/>
        </p:nvSpPr>
        <p:spPr>
          <a:xfrm>
            <a:off x="10194528" y="4454432"/>
            <a:ext cx="348168" cy="343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75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9670"/>
            <a:ext cx="8596668" cy="8186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</a:rPr>
              <a:t>Pierwsze Świdnickie Kolędowanie 2022 </a:t>
            </a:r>
            <a:r>
              <a:rPr lang="pl-PL" sz="2400" b="1" dirty="0" smtClean="0">
                <a:solidFill>
                  <a:srgbClr val="0070C0"/>
                </a:solidFill>
              </a:rPr>
              <a:t>- współpraca z Centrum Usług Socjalnych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Ewa Marchlewska\Desktop\artykuly na strone\_DSC0851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7" y="1145450"/>
            <a:ext cx="417576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Ewa Marchlewska\Desktop\artykuly na strone\Koledowanie-7-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42" y="1145450"/>
            <a:ext cx="402336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Ewa Marchlewska\Desktop\artykuly na strone\Dzieci-2-8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00" y="4019008"/>
            <a:ext cx="3905714" cy="25852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wal 5"/>
          <p:cNvSpPr/>
          <p:nvPr/>
        </p:nvSpPr>
        <p:spPr>
          <a:xfrm>
            <a:off x="2116183" y="1968137"/>
            <a:ext cx="235131" cy="174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2760616" y="1811383"/>
            <a:ext cx="121961" cy="1567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3162762" y="1911531"/>
            <a:ext cx="156754" cy="11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784397" y="1724297"/>
            <a:ext cx="186711" cy="187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 flipH="1">
            <a:off x="1858795" y="1911531"/>
            <a:ext cx="152884" cy="2307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2163413" y="1254034"/>
            <a:ext cx="132322" cy="174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2530560" y="1428206"/>
            <a:ext cx="182879" cy="160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3017601" y="1349828"/>
            <a:ext cx="145161" cy="239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3248298" y="1428206"/>
            <a:ext cx="209006" cy="160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4197531" y="1254034"/>
            <a:ext cx="156755" cy="174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4545873" y="1254034"/>
            <a:ext cx="217715" cy="174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4634471" y="1589041"/>
            <a:ext cx="238457" cy="135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6244046" y="2024743"/>
            <a:ext cx="679268" cy="5355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7620000" y="2046515"/>
            <a:ext cx="452846" cy="513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3691040" y="4755834"/>
            <a:ext cx="291214" cy="357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4275910" y="4755834"/>
            <a:ext cx="379784" cy="3909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5146766" y="4721953"/>
            <a:ext cx="357051" cy="3909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6111420" y="4586493"/>
            <a:ext cx="330925" cy="330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643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53122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Jasełka w Kościele NMP Matki Kościoła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Jasełka w kościele\DSC_011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t="14912" r="410" b="-1462"/>
          <a:stretch/>
        </p:blipFill>
        <p:spPr bwMode="auto">
          <a:xfrm>
            <a:off x="648533" y="531223"/>
            <a:ext cx="4249783" cy="257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Przedszkole 7\Desktop\Jasełka w kościele\DSC_01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5316161" y="531223"/>
            <a:ext cx="6065942" cy="316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34" y="3766456"/>
            <a:ext cx="4402185" cy="29347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0"/>
          <a:stretch/>
        </p:blipFill>
        <p:spPr>
          <a:xfrm>
            <a:off x="164036" y="3139886"/>
            <a:ext cx="5871087" cy="3635383"/>
          </a:xfrm>
          <a:prstGeom prst="rect">
            <a:avLst/>
          </a:prstGeom>
        </p:spPr>
      </p:pic>
      <p:sp>
        <p:nvSpPr>
          <p:cNvPr id="7" name="Owal 6"/>
          <p:cNvSpPr/>
          <p:nvPr/>
        </p:nvSpPr>
        <p:spPr>
          <a:xfrm>
            <a:off x="1715588" y="923109"/>
            <a:ext cx="287383" cy="27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2843565" y="923109"/>
            <a:ext cx="269712" cy="27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7815944" y="4841966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8612842" y="4857428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9154259" y="4511039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9501178" y="4724399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10060532" y="4824548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10306508" y="5037908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10545994" y="5177246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6498748" y="4611187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6918961" y="4428306"/>
            <a:ext cx="239486" cy="20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57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509" y="104503"/>
            <a:ext cx="11504022" cy="53122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Jasełka</a:t>
            </a:r>
            <a:r>
              <a:rPr lang="pl-PL" sz="2800" b="1" dirty="0" smtClean="0">
                <a:solidFill>
                  <a:srgbClr val="0070C0"/>
                </a:solidFill>
              </a:rPr>
              <a:t> w pandemii wyemitowane na Facebooku przedszkola w Wigilię Bożego Narodzenia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3" y="878079"/>
            <a:ext cx="10442722" cy="5879773"/>
          </a:xfrm>
          <a:prstGeom prst="rect">
            <a:avLst/>
          </a:prstGeom>
        </p:spPr>
      </p:pic>
      <p:sp>
        <p:nvSpPr>
          <p:cNvPr id="4" name="Owal 3"/>
          <p:cNvSpPr/>
          <p:nvPr/>
        </p:nvSpPr>
        <p:spPr>
          <a:xfrm>
            <a:off x="3692434" y="182880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/>
          <p:cNvSpPr/>
          <p:nvPr/>
        </p:nvSpPr>
        <p:spPr>
          <a:xfrm>
            <a:off x="3122023" y="326136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4591596" y="179832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5486399" y="182880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6387734" y="1915886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7112724" y="188976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7837714" y="1645920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7738710" y="2856411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7012575" y="2775167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6248396" y="2991394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5486399" y="3049487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4870271" y="2991394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4136571" y="3126377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962297" y="3689567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1532709" y="3419601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10036629" y="3554584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9762309" y="3396343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9348651" y="3284618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8453842" y="2907973"/>
            <a:ext cx="278675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03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3177" y="165463"/>
            <a:ext cx="11373393" cy="809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smtClean="0">
                <a:solidFill>
                  <a:srgbClr val="002060"/>
                </a:solidFill>
              </a:rPr>
              <a:t>Orszak Trzech Króli- </a:t>
            </a:r>
            <a:r>
              <a:rPr lang="pl-PL" sz="2400" b="1" dirty="0" smtClean="0">
                <a:solidFill>
                  <a:srgbClr val="0070C0"/>
                </a:solidFill>
              </a:rPr>
              <a:t>współpraca z rodzicami i Stowarzyszeniem Wspólnota Świdnicka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Orszak Trzech Króli\269927057_187645906870900_1986767793764764997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" y="1280161"/>
            <a:ext cx="3961312" cy="546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Przedszkole 7\Desktop\Orszak Trzech Króli\269979470_228162756145375_821227698755381406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r="30197"/>
          <a:stretch/>
        </p:blipFill>
        <p:spPr bwMode="auto">
          <a:xfrm>
            <a:off x="4975668" y="975360"/>
            <a:ext cx="4064181" cy="577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wal 4"/>
          <p:cNvSpPr/>
          <p:nvPr/>
        </p:nvSpPr>
        <p:spPr>
          <a:xfrm>
            <a:off x="1550126" y="2159725"/>
            <a:ext cx="374468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2678281" y="3631474"/>
            <a:ext cx="247800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3437940" y="3313611"/>
            <a:ext cx="280620" cy="256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5193382" y="1571896"/>
            <a:ext cx="467189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7197936" y="3775165"/>
            <a:ext cx="339634" cy="409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7872549" y="1386839"/>
            <a:ext cx="444137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11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</a:rPr>
              <a:t>Współpraca z Parafią NMP Matki Kościoła w Świdniku przy organizacji konkursów, Przedszkolnego </a:t>
            </a:r>
            <a:r>
              <a:rPr lang="pl-PL" sz="2400" b="1" dirty="0">
                <a:solidFill>
                  <a:srgbClr val="002060"/>
                </a:solidFill>
              </a:rPr>
              <a:t>K</a:t>
            </a:r>
            <a:r>
              <a:rPr lang="pl-PL" sz="2400" b="1" dirty="0" smtClean="0">
                <a:solidFill>
                  <a:srgbClr val="002060"/>
                </a:solidFill>
              </a:rPr>
              <a:t>olędowania, Jasełek, Mszy Św. kończącej rok przedszkolny</a:t>
            </a:r>
            <a:endParaRPr lang="pl-PL" sz="2400" b="1" dirty="0">
              <a:solidFill>
                <a:srgbClr val="002060"/>
              </a:solidFill>
            </a:endParaRPr>
          </a:p>
        </p:txBody>
      </p:sp>
      <p:pic>
        <p:nvPicPr>
          <p:cNvPr id="3" name="Obraz 2" descr="C:\Users\Przedszkole 7\Desktop\Różaniec\20191112_1057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6036"/>
          <a:stretch/>
        </p:blipFill>
        <p:spPr bwMode="auto">
          <a:xfrm>
            <a:off x="1100123" y="1893560"/>
            <a:ext cx="3744686" cy="2455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 descr="C:\Users\Przedszkole 7\Desktop\Różaniec\20191112_1056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77" y="1870163"/>
            <a:ext cx="4128952" cy="24558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wal 4"/>
          <p:cNvSpPr/>
          <p:nvPr/>
        </p:nvSpPr>
        <p:spPr>
          <a:xfrm>
            <a:off x="2124891" y="2638697"/>
            <a:ext cx="339634" cy="342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3621093" y="2380342"/>
            <a:ext cx="278675" cy="328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3013166" y="3597365"/>
            <a:ext cx="330926" cy="312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6420738" y="2085702"/>
            <a:ext cx="278674" cy="358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5255192" y="3158308"/>
            <a:ext cx="303967" cy="351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8499565" y="2958009"/>
            <a:ext cx="243839" cy="280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7210939" y="3262443"/>
            <a:ext cx="260713" cy="24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6003534" y="3321591"/>
            <a:ext cx="266709" cy="276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7471652" y="2244088"/>
            <a:ext cx="381008" cy="366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8451666" y="3678102"/>
            <a:ext cx="339636" cy="35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7062296" y="2834272"/>
            <a:ext cx="260713" cy="24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1644204" y="3786223"/>
            <a:ext cx="260713" cy="24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1100123" y="3786223"/>
            <a:ext cx="260713" cy="24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 descr="C:\Users\Przedszkole 7\Desktop\Jasełka w kościele\DSC_01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29" y="4425204"/>
            <a:ext cx="3696879" cy="226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 descr="C:\Users\Przedszkole 7\Desktop\Jasełka w kościele\DSC_01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89" y="4425204"/>
            <a:ext cx="4115140" cy="233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Owal 20"/>
          <p:cNvSpPr/>
          <p:nvPr/>
        </p:nvSpPr>
        <p:spPr>
          <a:xfrm>
            <a:off x="2029097" y="5057674"/>
            <a:ext cx="265611" cy="221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3013166" y="5057674"/>
            <a:ext cx="265611" cy="221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5882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502" y="60961"/>
            <a:ext cx="11321143" cy="81860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„Tydzień z Kownacką”-</a:t>
            </a:r>
            <a:r>
              <a:rPr lang="pl-PL" sz="2800" b="1" dirty="0">
                <a:solidFill>
                  <a:srgbClr val="0070C0"/>
                </a:solidFill>
              </a:rPr>
              <a:t>o</a:t>
            </a:r>
            <a:r>
              <a:rPr lang="pl-PL" sz="2800" b="1" dirty="0" smtClean="0">
                <a:solidFill>
                  <a:srgbClr val="0070C0"/>
                </a:solidFill>
              </a:rPr>
              <a:t>rganizacja ogólnopolskich konkursów plastycznych z udziałem przedszkoli im. Marii Kownackiej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942267"/>
            <a:ext cx="9415707" cy="6277138"/>
          </a:xfrm>
          <a:prstGeom prst="rect">
            <a:avLst/>
          </a:prstGeom>
        </p:spPr>
      </p:pic>
      <p:sp>
        <p:nvSpPr>
          <p:cNvPr id="5" name="Owal 4"/>
          <p:cNvSpPr/>
          <p:nvPr/>
        </p:nvSpPr>
        <p:spPr>
          <a:xfrm>
            <a:off x="5621968" y="3322573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7880101" y="3446611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96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7909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Tydzień z Kownacką”-organizacja </a:t>
            </a:r>
            <a:r>
              <a:rPr lang="pl-PL" sz="2400" b="1" dirty="0" err="1" smtClean="0">
                <a:solidFill>
                  <a:srgbClr val="0070C0"/>
                </a:solidFill>
              </a:rPr>
              <a:t>międzyprzedszkolnych</a:t>
            </a:r>
            <a:r>
              <a:rPr lang="pl-PL" sz="2400" b="1" dirty="0" smtClean="0">
                <a:solidFill>
                  <a:srgbClr val="0070C0"/>
                </a:solidFill>
              </a:rPr>
              <a:t> konkursów czytelniczy </a:t>
            </a:r>
            <a:br>
              <a:rPr lang="pl-PL" sz="2400" b="1" dirty="0" smtClean="0">
                <a:solidFill>
                  <a:srgbClr val="0070C0"/>
                </a:solidFill>
              </a:rPr>
            </a:br>
            <a:r>
              <a:rPr lang="pl-PL" sz="2400" b="1" dirty="0" smtClean="0">
                <a:solidFill>
                  <a:srgbClr val="002060"/>
                </a:solidFill>
              </a:rPr>
              <a:t>„ Znamy i lubimy bohaterów </a:t>
            </a:r>
            <a:r>
              <a:rPr lang="pl-PL" sz="2400" b="1" dirty="0" err="1" smtClean="0">
                <a:solidFill>
                  <a:srgbClr val="002060"/>
                </a:solidFill>
              </a:rPr>
              <a:t>Plastusiowa</a:t>
            </a:r>
            <a:r>
              <a:rPr lang="pl-PL" sz="2400" b="1" dirty="0" smtClean="0">
                <a:solidFill>
                  <a:srgbClr val="002060"/>
                </a:solidFill>
              </a:rPr>
              <a:t>” </a:t>
            </a:r>
            <a:r>
              <a:rPr lang="pl-PL" sz="2400" b="1" dirty="0" smtClean="0">
                <a:solidFill>
                  <a:srgbClr val="0070C0"/>
                </a:solidFill>
              </a:rPr>
              <a:t>i recytatorski </a:t>
            </a:r>
            <a:r>
              <a:rPr lang="pl-PL" sz="2400" b="1" dirty="0" smtClean="0">
                <a:solidFill>
                  <a:srgbClr val="002060"/>
                </a:solidFill>
              </a:rPr>
              <a:t>„ Najpiękniejsze wiersze </a:t>
            </a:r>
            <a:br>
              <a:rPr lang="pl-PL" sz="2400" b="1" dirty="0" smtClean="0">
                <a:solidFill>
                  <a:srgbClr val="002060"/>
                </a:solidFill>
              </a:rPr>
            </a:br>
            <a:r>
              <a:rPr lang="pl-PL" sz="2400" b="1" dirty="0" smtClean="0">
                <a:solidFill>
                  <a:srgbClr val="002060"/>
                </a:solidFill>
              </a:rPr>
              <a:t>o wiośnie”</a:t>
            </a:r>
            <a:endParaRPr lang="pl-PL" sz="2400" b="1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3" b="18223"/>
          <a:stretch/>
        </p:blipFill>
        <p:spPr>
          <a:xfrm>
            <a:off x="5544638" y="1227909"/>
            <a:ext cx="6297363" cy="5608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844732"/>
            <a:ext cx="4114119" cy="3088332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15521" r="49867" b="8289"/>
          <a:stretch/>
        </p:blipFill>
        <p:spPr bwMode="auto">
          <a:xfrm>
            <a:off x="3646784" y="4153989"/>
            <a:ext cx="1855755" cy="2616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3767" r="50000" b="8054"/>
          <a:stretch/>
        </p:blipFill>
        <p:spPr bwMode="auto">
          <a:xfrm>
            <a:off x="1788181" y="4153989"/>
            <a:ext cx="1844040" cy="2616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20616" r="49603" b="20216"/>
          <a:stretch/>
        </p:blipFill>
        <p:spPr bwMode="auto">
          <a:xfrm>
            <a:off x="0" y="4201313"/>
            <a:ext cx="1746082" cy="252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wal 7"/>
          <p:cNvSpPr/>
          <p:nvPr/>
        </p:nvSpPr>
        <p:spPr>
          <a:xfrm>
            <a:off x="3646784" y="2072641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012255" y="2055225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1854597" y="2854807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2391736" y="2856412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2780425" y="2856412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3397643" y="2965269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2433726" y="2063074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1915932" y="2063074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1420243" y="1963784"/>
            <a:ext cx="228530" cy="21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706025" y="4580249"/>
            <a:ext cx="278043" cy="287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8969828" y="3758892"/>
            <a:ext cx="283028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2690921" y="4646022"/>
            <a:ext cx="435599" cy="44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4201086" y="4550801"/>
            <a:ext cx="466708" cy="453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6313714" y="2181498"/>
            <a:ext cx="507478" cy="544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7277711" y="3072522"/>
            <a:ext cx="385832" cy="455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8196602" y="3248298"/>
            <a:ext cx="283028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10493829" y="2272939"/>
            <a:ext cx="487679" cy="45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9779726" y="3422470"/>
            <a:ext cx="361403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39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668" y="87086"/>
            <a:ext cx="12583885" cy="505097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Współpraca z Nadleśnictwem przy realizacji programu </a:t>
            </a:r>
            <a:br>
              <a:rPr lang="pl-PL" sz="3200" b="1" dirty="0" smtClean="0">
                <a:solidFill>
                  <a:srgbClr val="0070C0"/>
                </a:solidFill>
              </a:rPr>
            </a:br>
            <a:r>
              <a:rPr lang="pl-PL" sz="3200" b="1" dirty="0" smtClean="0">
                <a:solidFill>
                  <a:srgbClr val="0070C0"/>
                </a:solidFill>
              </a:rPr>
              <a:t>„</a:t>
            </a:r>
            <a:r>
              <a:rPr lang="pl-PL" sz="3200" b="1" dirty="0" err="1" smtClean="0">
                <a:solidFill>
                  <a:srgbClr val="0070C0"/>
                </a:solidFill>
              </a:rPr>
              <a:t>Plastuś</a:t>
            </a:r>
            <a:r>
              <a:rPr lang="pl-PL" sz="3200" b="1" dirty="0" smtClean="0">
                <a:solidFill>
                  <a:srgbClr val="0070C0"/>
                </a:solidFill>
              </a:rPr>
              <a:t> przyjacielem przyrody”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63" y="1547079"/>
            <a:ext cx="6473953" cy="4315968"/>
          </a:xfrm>
          <a:prstGeom prst="rect">
            <a:avLst/>
          </a:prstGeom>
        </p:spPr>
      </p:pic>
      <p:sp>
        <p:nvSpPr>
          <p:cNvPr id="5" name="Owal 4"/>
          <p:cNvSpPr/>
          <p:nvPr/>
        </p:nvSpPr>
        <p:spPr>
          <a:xfrm>
            <a:off x="3436882" y="1547079"/>
            <a:ext cx="367863" cy="349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7094483" y="1975945"/>
            <a:ext cx="283778" cy="338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6062065" y="2438400"/>
            <a:ext cx="599089" cy="286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4965236" y="2629988"/>
            <a:ext cx="259907" cy="300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7115501" y="2743447"/>
            <a:ext cx="262760" cy="280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7498076" y="2455415"/>
            <a:ext cx="367863" cy="349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50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305" y="609600"/>
            <a:ext cx="10015194" cy="1106466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Współpraca przedszkola ze środowiskiem 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0560" y="1349829"/>
            <a:ext cx="9302700" cy="5686697"/>
          </a:xfrm>
        </p:spPr>
        <p:txBody>
          <a:bodyPr>
            <a:normAutofit/>
          </a:bodyPr>
          <a:lstStyle/>
          <a:p>
            <a:r>
              <a:rPr lang="pl-PL" sz="2000" dirty="0" smtClean="0"/>
              <a:t>Z Parafią NMP Matki Kościoła przy organizacji jasełek, Mszy Świętych,</a:t>
            </a:r>
          </a:p>
          <a:p>
            <a:r>
              <a:rPr lang="pl-PL" sz="2000" dirty="0" smtClean="0"/>
              <a:t>Z jednostką wojskową w Lublinie przy podejmowaniu działań mających na celu </a:t>
            </a:r>
            <a:r>
              <a:rPr lang="pl-PL" sz="2000" dirty="0"/>
              <a:t>zwalczania Covid-19,</a:t>
            </a:r>
            <a:endParaRPr lang="pl-PL" sz="2000" dirty="0" smtClean="0"/>
          </a:p>
          <a:p>
            <a:r>
              <a:rPr lang="pl-PL" sz="2000" dirty="0" smtClean="0"/>
              <a:t>Z przedszkolami im. Marii Kownackiej w Polsce przy organizacji konkursów dedykowanych bohaterom utworów naszej patronki, </a:t>
            </a:r>
          </a:p>
          <a:p>
            <a:r>
              <a:rPr lang="pl-PL" sz="2000" dirty="0"/>
              <a:t>Z</a:t>
            </a:r>
            <a:r>
              <a:rPr lang="pl-PL" sz="2000" dirty="0" smtClean="0"/>
              <a:t> Powiatową Komendą Policji, Powiatową Strażą Pożarną, Pogotowiem Ratunkowym, Strażą Miejską w Świdniku przy realizacji programu autorskiego „ Bezpieczny Przedszkolak”,</a:t>
            </a:r>
            <a:endParaRPr lang="pl-PL" sz="2000" dirty="0"/>
          </a:p>
          <a:p>
            <a:r>
              <a:rPr lang="pl-PL" sz="2000" dirty="0" smtClean="0"/>
              <a:t> Z Nadleśnictwem Świdnik przy realizacji programów ekologicznych i programu przyrodniczego </a:t>
            </a:r>
            <a:r>
              <a:rPr lang="pl-PL" sz="2000" dirty="0" err="1" smtClean="0"/>
              <a:t>Plastuś</a:t>
            </a:r>
            <a:r>
              <a:rPr lang="pl-PL" sz="2000" dirty="0" smtClean="0"/>
              <a:t> przyjacielem przyrody,</a:t>
            </a:r>
          </a:p>
          <a:p>
            <a:r>
              <a:rPr lang="pl-PL" sz="2000" dirty="0" smtClean="0"/>
              <a:t>Z Galerią </a:t>
            </a:r>
            <a:r>
              <a:rPr lang="pl-PL" sz="2000" dirty="0" err="1" smtClean="0"/>
              <a:t>Venus</a:t>
            </a:r>
            <a:r>
              <a:rPr lang="pl-PL" sz="2000" dirty="0" smtClean="0"/>
              <a:t> przy organizacji wspólnego kolędowania</a:t>
            </a:r>
            <a:r>
              <a:rPr lang="pl-PL" sz="2000" dirty="0"/>
              <a:t>,</a:t>
            </a:r>
            <a:endParaRPr lang="pl-PL" sz="2000" dirty="0" smtClean="0"/>
          </a:p>
          <a:p>
            <a:r>
              <a:rPr lang="pl-PL" sz="2000" dirty="0" smtClean="0"/>
              <a:t>Z rodzicami przy organizacji festynów rodzinnych i uroczystości przedszkolnych,</a:t>
            </a:r>
          </a:p>
        </p:txBody>
      </p:sp>
    </p:spTree>
    <p:extLst>
      <p:ext uri="{BB962C8B-B14F-4D97-AF65-F5344CB8AC3E}">
        <p14:creationId xmlns:p14="http://schemas.microsoft.com/office/powerpoint/2010/main" val="2566631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200297"/>
            <a:ext cx="11410163" cy="1201783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Realizacja projektu </a:t>
            </a:r>
            <a:r>
              <a:rPr lang="pl-PL" sz="2400" b="1" dirty="0" smtClean="0">
                <a:solidFill>
                  <a:srgbClr val="002060"/>
                </a:solidFill>
              </a:rPr>
              <a:t>„Przedszkolne spotkania ze sztuką” </a:t>
            </a:r>
            <a:r>
              <a:rPr lang="pl-PL" sz="2400" b="1" dirty="0" smtClean="0">
                <a:solidFill>
                  <a:srgbClr val="0070C0"/>
                </a:solidFill>
              </a:rPr>
              <a:t>we współpracy ze świdnickimi artystami, Miejsko Powiatową Biblioteka Publiczną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C:\Users\Przedszkole 7\Desktop\Przedszkolne spotkania ze sztuką\244972300_4394048867297278_9166162088529123829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27543"/>
          <a:stretch/>
        </p:blipFill>
        <p:spPr bwMode="auto">
          <a:xfrm>
            <a:off x="4011602" y="3958044"/>
            <a:ext cx="3339009" cy="2899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 descr="C:\Users\Przedszkole 7\Desktop\Przedszkolne spotkania ze sztuką\244961881_4394047760630722_3451772566719415497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7574" r="265" b="5450"/>
          <a:stretch/>
        </p:blipFill>
        <p:spPr bwMode="auto">
          <a:xfrm>
            <a:off x="85920" y="3483429"/>
            <a:ext cx="3289279" cy="3433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wal 4"/>
          <p:cNvSpPr/>
          <p:nvPr/>
        </p:nvSpPr>
        <p:spPr>
          <a:xfrm>
            <a:off x="2334837" y="4572000"/>
            <a:ext cx="251610" cy="322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3099112" y="4972593"/>
            <a:ext cx="276087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2665611" y="2641622"/>
            <a:ext cx="182092" cy="187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1207328" y="3605348"/>
            <a:ext cx="264421" cy="330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1616690" y="4785359"/>
            <a:ext cx="304800" cy="322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C:\Users\Ewa Marchlewska\Desktop\artykuly na strone\264012471_2994094387496886_9148541069206037487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14579" r="276" b="26470"/>
          <a:stretch/>
        </p:blipFill>
        <p:spPr bwMode="auto">
          <a:xfrm>
            <a:off x="305368" y="1104898"/>
            <a:ext cx="2946607" cy="22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wal 13"/>
          <p:cNvSpPr/>
          <p:nvPr/>
        </p:nvSpPr>
        <p:spPr>
          <a:xfrm>
            <a:off x="4492071" y="5286101"/>
            <a:ext cx="263019" cy="243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49" y="1117554"/>
            <a:ext cx="3643769" cy="2728778"/>
          </a:xfrm>
          <a:prstGeom prst="rect">
            <a:avLst/>
          </a:prstGeom>
        </p:spPr>
      </p:pic>
      <p:sp>
        <p:nvSpPr>
          <p:cNvPr id="17" name="Owal 16"/>
          <p:cNvSpPr/>
          <p:nvPr/>
        </p:nvSpPr>
        <p:spPr>
          <a:xfrm>
            <a:off x="4841965" y="1862268"/>
            <a:ext cx="313509" cy="386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/>
          <a:stretch/>
        </p:blipFill>
        <p:spPr>
          <a:xfrm>
            <a:off x="8151222" y="1017783"/>
            <a:ext cx="3459405" cy="5840217"/>
          </a:xfrm>
          <a:prstGeom prst="rect">
            <a:avLst/>
          </a:prstGeom>
        </p:spPr>
      </p:pic>
      <p:sp>
        <p:nvSpPr>
          <p:cNvPr id="20" name="Owal 19"/>
          <p:cNvSpPr/>
          <p:nvPr/>
        </p:nvSpPr>
        <p:spPr>
          <a:xfrm>
            <a:off x="8577943" y="2133600"/>
            <a:ext cx="536365" cy="695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10611394" y="1747497"/>
            <a:ext cx="536365" cy="695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2743109" y="2483687"/>
            <a:ext cx="276087" cy="269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78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30630"/>
            <a:ext cx="10722186" cy="923108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Realizacja projektu </a:t>
            </a:r>
            <a:r>
              <a:rPr lang="pl-PL" sz="2800" b="1" dirty="0" smtClean="0">
                <a:solidFill>
                  <a:srgbClr val="002060"/>
                </a:solidFill>
              </a:rPr>
              <a:t>„Kolorowy maj”- </a:t>
            </a:r>
            <a:r>
              <a:rPr lang="pl-PL" sz="2800" b="1" dirty="0" smtClean="0">
                <a:solidFill>
                  <a:srgbClr val="0070C0"/>
                </a:solidFill>
              </a:rPr>
              <a:t>2021 we współpracy z rodzicami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4"/>
          <a:stretch/>
        </p:blipFill>
        <p:spPr>
          <a:xfrm>
            <a:off x="180476" y="862148"/>
            <a:ext cx="3720963" cy="29118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5" y="3884022"/>
            <a:ext cx="3802743" cy="28520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79" y="2778033"/>
            <a:ext cx="2948062" cy="39580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25" y="838497"/>
            <a:ext cx="3945468" cy="29591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08" y="716143"/>
            <a:ext cx="1457325" cy="19621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62" y="716143"/>
            <a:ext cx="1457325" cy="19621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25" y="3908885"/>
            <a:ext cx="3851014" cy="2881621"/>
          </a:xfrm>
          <a:prstGeom prst="rect">
            <a:avLst/>
          </a:prstGeom>
        </p:spPr>
      </p:pic>
      <p:sp>
        <p:nvSpPr>
          <p:cNvPr id="10" name="Owal 9"/>
          <p:cNvSpPr/>
          <p:nvPr/>
        </p:nvSpPr>
        <p:spPr>
          <a:xfrm>
            <a:off x="896983" y="22381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1885777" y="2318047"/>
            <a:ext cx="310358" cy="289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677334" y="2136107"/>
            <a:ext cx="355793" cy="471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3591081" y="2808920"/>
            <a:ext cx="310358" cy="289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9370423" y="1626325"/>
            <a:ext cx="402526" cy="367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11122261" y="1410953"/>
            <a:ext cx="402526" cy="367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10911839" y="3797598"/>
            <a:ext cx="388819" cy="330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9614038" y="4809307"/>
            <a:ext cx="317821" cy="32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5487773" y="5790112"/>
            <a:ext cx="156756" cy="226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6857357" y="1698337"/>
            <a:ext cx="248838" cy="22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4504025" y="1552754"/>
            <a:ext cx="248838" cy="22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7627096" y="1526628"/>
            <a:ext cx="248838" cy="22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7945603" y="2242622"/>
            <a:ext cx="248838" cy="22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7009757" y="1850737"/>
            <a:ext cx="248838" cy="22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7009757" y="4809307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6795147" y="4736372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6560172" y="4814749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6414549" y="4766852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6156128" y="4757056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5812939" y="4882242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7162157" y="4961707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7265812" y="5644242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6774143" y="5508168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6275336" y="5559332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5655679" y="5524498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>
            <a:off x="5487773" y="4746168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>
            <a:off x="5221667" y="4839787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>
            <a:off x="7614331" y="5670368"/>
            <a:ext cx="124419" cy="1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>
            <a:off x="1340477" y="4620981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>
            <a:off x="1838098" y="4411304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>
            <a:off x="2210708" y="4457142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/>
          <p:cNvSpPr/>
          <p:nvPr/>
        </p:nvSpPr>
        <p:spPr>
          <a:xfrm>
            <a:off x="2452276" y="4547499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/>
          <p:cNvSpPr/>
          <p:nvPr/>
        </p:nvSpPr>
        <p:spPr>
          <a:xfrm>
            <a:off x="2646242" y="4797332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wal 44"/>
          <p:cNvSpPr/>
          <p:nvPr/>
        </p:nvSpPr>
        <p:spPr>
          <a:xfrm>
            <a:off x="2893552" y="4861014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Owal 45"/>
          <p:cNvSpPr/>
          <p:nvPr/>
        </p:nvSpPr>
        <p:spPr>
          <a:xfrm>
            <a:off x="3264464" y="4757056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wal 46"/>
          <p:cNvSpPr/>
          <p:nvPr/>
        </p:nvSpPr>
        <p:spPr>
          <a:xfrm>
            <a:off x="1072548" y="4797332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1689859" y="4578527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Owal 48"/>
          <p:cNvSpPr/>
          <p:nvPr/>
        </p:nvSpPr>
        <p:spPr>
          <a:xfrm>
            <a:off x="448744" y="4878976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wal 49"/>
          <p:cNvSpPr/>
          <p:nvPr/>
        </p:nvSpPr>
        <p:spPr>
          <a:xfrm>
            <a:off x="356982" y="5559331"/>
            <a:ext cx="200367" cy="293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Owal 50"/>
          <p:cNvSpPr/>
          <p:nvPr/>
        </p:nvSpPr>
        <p:spPr>
          <a:xfrm>
            <a:off x="3178873" y="5673428"/>
            <a:ext cx="628112" cy="422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/>
          <p:cNvSpPr/>
          <p:nvPr/>
        </p:nvSpPr>
        <p:spPr>
          <a:xfrm>
            <a:off x="919842" y="5611039"/>
            <a:ext cx="183523" cy="18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232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7086"/>
            <a:ext cx="12279085" cy="862148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</a:rPr>
              <a:t>Przegląd Twórczości Dziecięcej „Świat w oczach dziecka” </a:t>
            </a:r>
            <a:r>
              <a:rPr lang="pl-PL" sz="2400" b="1" dirty="0" smtClean="0">
                <a:solidFill>
                  <a:srgbClr val="0070C0"/>
                </a:solidFill>
              </a:rPr>
              <a:t>organizowany w MOK pod Honorowym Patronatem Burmistrza Miasta Świdnik i Starosty Powiatu Świdnickiego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" y="1036320"/>
            <a:ext cx="3474720" cy="26060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15082"/>
          <a:stretch/>
        </p:blipFill>
        <p:spPr>
          <a:xfrm>
            <a:off x="165461" y="3801292"/>
            <a:ext cx="5480193" cy="29848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10" y="1016726"/>
            <a:ext cx="3909060" cy="26060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26159" r="11905" b="21397"/>
          <a:stretch/>
        </p:blipFill>
        <p:spPr>
          <a:xfrm>
            <a:off x="5828210" y="3729446"/>
            <a:ext cx="6083811" cy="30567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8" t="22222" r="33810" b="18476"/>
          <a:stretch/>
        </p:blipFill>
        <p:spPr>
          <a:xfrm>
            <a:off x="3565670" y="920931"/>
            <a:ext cx="2168434" cy="283681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5" t="19683" r="15143"/>
          <a:stretch/>
        </p:blipFill>
        <p:spPr>
          <a:xfrm>
            <a:off x="9828220" y="949235"/>
            <a:ext cx="2363780" cy="2673532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5138058" y="1652450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4532321" y="1391193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10678691" y="1304104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6467010" y="1543592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7818124" y="1554477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8499567" y="1543593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11529162" y="1206131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866261" y="1521821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1430139" y="1685105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10820292" y="5124992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8146539" y="4136572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9100892" y="4513216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8865761" y="5098866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7538901" y="4996543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6439989" y="4139839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1867798" y="1707962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1194164" y="2155372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168972" y="2189117"/>
            <a:ext cx="235131" cy="261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4108810" y="5120635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4413610" y="5109205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4841909" y="5208803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4720312" y="5525578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5188019" y="5498913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5473877" y="5656756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4261210" y="5273035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>
            <a:off x="1809296" y="5572391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>
            <a:off x="4929649" y="5498913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>
            <a:off x="5115841" y="5657295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>
            <a:off x="5330948" y="5736766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>
            <a:off x="2275563" y="5683421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>
            <a:off x="2501854" y="5433048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/>
          <p:cNvSpPr/>
          <p:nvPr/>
        </p:nvSpPr>
        <p:spPr>
          <a:xfrm>
            <a:off x="3367923" y="5176698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/>
          <p:cNvSpPr/>
          <p:nvPr/>
        </p:nvSpPr>
        <p:spPr>
          <a:xfrm>
            <a:off x="1961656" y="5173422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wal 44"/>
          <p:cNvSpPr/>
          <p:nvPr/>
        </p:nvSpPr>
        <p:spPr>
          <a:xfrm>
            <a:off x="1121491" y="5276839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Owal 45"/>
          <p:cNvSpPr/>
          <p:nvPr/>
        </p:nvSpPr>
        <p:spPr>
          <a:xfrm>
            <a:off x="1073605" y="5572392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wal 46"/>
          <p:cNvSpPr/>
          <p:nvPr/>
        </p:nvSpPr>
        <p:spPr>
          <a:xfrm>
            <a:off x="825428" y="5341070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528440" y="5202280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Owal 48"/>
          <p:cNvSpPr/>
          <p:nvPr/>
        </p:nvSpPr>
        <p:spPr>
          <a:xfrm>
            <a:off x="1534436" y="5414549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wal 49"/>
          <p:cNvSpPr/>
          <p:nvPr/>
        </p:nvSpPr>
        <p:spPr>
          <a:xfrm>
            <a:off x="2449879" y="5228406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Owal 50"/>
          <p:cNvSpPr/>
          <p:nvPr/>
        </p:nvSpPr>
        <p:spPr>
          <a:xfrm>
            <a:off x="2232819" y="5202280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/>
          <p:cNvSpPr/>
          <p:nvPr/>
        </p:nvSpPr>
        <p:spPr>
          <a:xfrm>
            <a:off x="1651690" y="5604499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Owal 52"/>
          <p:cNvSpPr/>
          <p:nvPr/>
        </p:nvSpPr>
        <p:spPr>
          <a:xfrm>
            <a:off x="1399683" y="5188126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Owal 53"/>
          <p:cNvSpPr/>
          <p:nvPr/>
        </p:nvSpPr>
        <p:spPr>
          <a:xfrm>
            <a:off x="4537103" y="5683421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/>
          <p:cNvSpPr/>
          <p:nvPr/>
        </p:nvSpPr>
        <p:spPr>
          <a:xfrm>
            <a:off x="3778668" y="5570208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Owal 55"/>
          <p:cNvSpPr/>
          <p:nvPr/>
        </p:nvSpPr>
        <p:spPr>
          <a:xfrm>
            <a:off x="1722996" y="5372093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Owal 56"/>
          <p:cNvSpPr/>
          <p:nvPr/>
        </p:nvSpPr>
        <p:spPr>
          <a:xfrm>
            <a:off x="3067501" y="5578923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Owal 57"/>
          <p:cNvSpPr/>
          <p:nvPr/>
        </p:nvSpPr>
        <p:spPr>
          <a:xfrm>
            <a:off x="3654839" y="5590891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/>
          <p:cNvSpPr/>
          <p:nvPr/>
        </p:nvSpPr>
        <p:spPr>
          <a:xfrm>
            <a:off x="4212762" y="5457531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/>
          <p:cNvSpPr/>
          <p:nvPr/>
        </p:nvSpPr>
        <p:spPr>
          <a:xfrm>
            <a:off x="4059112" y="5367735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60"/>
          <p:cNvSpPr/>
          <p:nvPr/>
        </p:nvSpPr>
        <p:spPr>
          <a:xfrm>
            <a:off x="4858635" y="5694580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/>
          <p:cNvSpPr/>
          <p:nvPr/>
        </p:nvSpPr>
        <p:spPr>
          <a:xfrm>
            <a:off x="3907853" y="5525578"/>
            <a:ext cx="175480" cy="15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489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35132"/>
            <a:ext cx="12106588" cy="119307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Przegląd Teatrów Profilaktycznych - </a:t>
            </a:r>
            <a:r>
              <a:rPr lang="pl-PL" sz="2800" b="1" dirty="0" smtClean="0">
                <a:solidFill>
                  <a:srgbClr val="0070C0"/>
                </a:solidFill>
              </a:rPr>
              <a:t>przedszkolne bajki muzyczne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8"/>
          <a:stretch/>
        </p:blipFill>
        <p:spPr>
          <a:xfrm>
            <a:off x="258205" y="833121"/>
            <a:ext cx="4487966" cy="3259189"/>
          </a:xfrm>
          <a:prstGeom prst="rect">
            <a:avLst/>
          </a:prstGeom>
        </p:spPr>
      </p:pic>
      <p:sp>
        <p:nvSpPr>
          <p:cNvPr id="5" name="Owal 4"/>
          <p:cNvSpPr/>
          <p:nvPr/>
        </p:nvSpPr>
        <p:spPr>
          <a:xfrm>
            <a:off x="2249349" y="1411954"/>
            <a:ext cx="293530" cy="332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3269837" y="2127770"/>
            <a:ext cx="344756" cy="375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2817282" y="2144749"/>
            <a:ext cx="239814" cy="3186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1440007" y="2099154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777837" y="2058418"/>
            <a:ext cx="260693" cy="404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4411904" y="2127770"/>
            <a:ext cx="258452" cy="3193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1638877" y="1308250"/>
            <a:ext cx="297606" cy="244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1099363" y="1284733"/>
            <a:ext cx="319076" cy="345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751526" y="1290563"/>
            <a:ext cx="222083" cy="262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3472997" y="1421682"/>
            <a:ext cx="291625" cy="312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2542879" y="2304071"/>
            <a:ext cx="274403" cy="31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285292" y="1233171"/>
            <a:ext cx="157405" cy="289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 b="13856"/>
          <a:stretch/>
        </p:blipFill>
        <p:spPr>
          <a:xfrm>
            <a:off x="4871925" y="4509194"/>
            <a:ext cx="3555898" cy="2212420"/>
          </a:xfrm>
          <a:prstGeom prst="rect">
            <a:avLst/>
          </a:prstGeom>
        </p:spPr>
      </p:pic>
      <p:sp>
        <p:nvSpPr>
          <p:cNvPr id="18" name="Owal 17"/>
          <p:cNvSpPr/>
          <p:nvPr/>
        </p:nvSpPr>
        <p:spPr>
          <a:xfrm>
            <a:off x="6408145" y="5013434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7013130" y="5468844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"/>
          <a:stretch/>
        </p:blipFill>
        <p:spPr>
          <a:xfrm>
            <a:off x="8581201" y="4383244"/>
            <a:ext cx="3473644" cy="242829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r="13373" b="25207"/>
          <a:stretch/>
        </p:blipFill>
        <p:spPr>
          <a:xfrm>
            <a:off x="8610504" y="593154"/>
            <a:ext cx="3439967" cy="363191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6" t="23999" r="6191" b="5270"/>
          <a:stretch/>
        </p:blipFill>
        <p:spPr>
          <a:xfrm>
            <a:off x="4871925" y="692540"/>
            <a:ext cx="3555898" cy="366108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15365" r="31143" b="4508"/>
          <a:stretch/>
        </p:blipFill>
        <p:spPr>
          <a:xfrm>
            <a:off x="678075" y="4128427"/>
            <a:ext cx="1650075" cy="2656116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9" t="28191" r="34286" b="3111"/>
          <a:stretch/>
        </p:blipFill>
        <p:spPr>
          <a:xfrm>
            <a:off x="2676077" y="4124727"/>
            <a:ext cx="1682832" cy="2701521"/>
          </a:xfrm>
          <a:prstGeom prst="rect">
            <a:avLst/>
          </a:prstGeom>
        </p:spPr>
      </p:pic>
      <p:sp>
        <p:nvSpPr>
          <p:cNvPr id="25" name="Owal 24"/>
          <p:cNvSpPr/>
          <p:nvPr/>
        </p:nvSpPr>
        <p:spPr>
          <a:xfrm>
            <a:off x="6334272" y="2304071"/>
            <a:ext cx="406162" cy="386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5521294" y="1236029"/>
            <a:ext cx="309989" cy="342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7690593" y="1629899"/>
            <a:ext cx="309989" cy="342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9088319" y="4842414"/>
            <a:ext cx="309989" cy="342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10416587" y="4928485"/>
            <a:ext cx="309989" cy="342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10479344" y="1956987"/>
            <a:ext cx="197913" cy="257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9051309" y="1945400"/>
            <a:ext cx="223320" cy="208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10859938" y="2035425"/>
            <a:ext cx="223320" cy="208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11787337" y="2049623"/>
            <a:ext cx="223320" cy="208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9669405" y="1994931"/>
            <a:ext cx="223320" cy="208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4959011" y="5121324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>
            <a:off x="5444942" y="5259593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Owal 37"/>
          <p:cNvSpPr/>
          <p:nvPr/>
        </p:nvSpPr>
        <p:spPr>
          <a:xfrm>
            <a:off x="5811565" y="5351139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/>
          <p:cNvSpPr/>
          <p:nvPr/>
        </p:nvSpPr>
        <p:spPr>
          <a:xfrm>
            <a:off x="7720476" y="5627730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/>
          <p:cNvSpPr/>
          <p:nvPr/>
        </p:nvSpPr>
        <p:spPr>
          <a:xfrm>
            <a:off x="8186094" y="5668954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/>
          <p:cNvSpPr/>
          <p:nvPr/>
        </p:nvSpPr>
        <p:spPr>
          <a:xfrm>
            <a:off x="3777837" y="4461019"/>
            <a:ext cx="272130" cy="284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/>
          <p:cNvSpPr/>
          <p:nvPr/>
        </p:nvSpPr>
        <p:spPr>
          <a:xfrm>
            <a:off x="3301434" y="4358025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/>
          <p:cNvSpPr/>
          <p:nvPr/>
        </p:nvSpPr>
        <p:spPr>
          <a:xfrm>
            <a:off x="1212944" y="4380649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/>
          <p:cNvSpPr/>
          <p:nvPr/>
        </p:nvSpPr>
        <p:spPr>
          <a:xfrm>
            <a:off x="1560871" y="4442616"/>
            <a:ext cx="241729" cy="257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937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5" y="113211"/>
            <a:ext cx="8596668" cy="59218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1052145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Szycie maseczek w okresie pandemii Covid-19 dla lubelskich szpitali i hospicjum.</a:t>
            </a:r>
          </a:p>
          <a:p>
            <a:r>
              <a:rPr lang="pl-PL" sz="2400" b="1" dirty="0" smtClean="0">
                <a:solidFill>
                  <a:srgbClr val="0070C0"/>
                </a:solidFill>
              </a:rPr>
              <a:t>Łącznie we współpracy z Centrum Wolontariatu w Lublinie uszyłyśmy 500 maseczek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/>
          <a:stretch/>
        </p:blipFill>
        <p:spPr>
          <a:xfrm>
            <a:off x="124261" y="1614614"/>
            <a:ext cx="6179091" cy="49429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93" y="1409196"/>
            <a:ext cx="5831059" cy="4373295"/>
          </a:xfrm>
          <a:prstGeom prst="rect">
            <a:avLst/>
          </a:prstGeom>
        </p:spPr>
      </p:pic>
      <p:sp>
        <p:nvSpPr>
          <p:cNvPr id="6" name="Owal 5"/>
          <p:cNvSpPr/>
          <p:nvPr/>
        </p:nvSpPr>
        <p:spPr>
          <a:xfrm>
            <a:off x="9960630" y="2610009"/>
            <a:ext cx="472966" cy="401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6936549" y="2547098"/>
            <a:ext cx="472966" cy="422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957943" y="3011708"/>
            <a:ext cx="491474" cy="534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4659350" y="2969817"/>
            <a:ext cx="391884" cy="391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3334194" y="2641540"/>
            <a:ext cx="391884" cy="370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2664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02761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Organizacja I Naukowo-Metodycznej Konferencji Matematyczno-Czytelniczej we współpracy z UMCS Lublin, Urzędem Miasta Świdnik, firma szkoleniową Per Maestra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09" y="914717"/>
            <a:ext cx="4288194" cy="28706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952136"/>
            <a:ext cx="4293006" cy="28738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3862040"/>
            <a:ext cx="4312831" cy="28871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862040"/>
            <a:ext cx="4312833" cy="2887103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5672587" y="1476188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8397765" y="1610098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7798676" y="1533384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2695143" y="4591424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6138041" y="5105722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3608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794" y="165464"/>
            <a:ext cx="11817532" cy="75655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</a:rPr>
              <a:t>Msza Święta kończąca  rok przedszkolny organizowana we </a:t>
            </a:r>
            <a:r>
              <a:rPr lang="pl-PL" sz="2400" b="1" dirty="0">
                <a:solidFill>
                  <a:srgbClr val="002060"/>
                </a:solidFill>
              </a:rPr>
              <a:t>współpracy z Parafią NMP Matki Kościoła w Świdniku </a:t>
            </a:r>
            <a:endParaRPr lang="pl-PL" sz="2400" dirty="0"/>
          </a:p>
        </p:txBody>
      </p:sp>
      <p:pic>
        <p:nvPicPr>
          <p:cNvPr id="3" name="Obraz 2" descr="D:\Kronika\Kronika 2018-2019\Msza Sw\DSC_05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1491342"/>
            <a:ext cx="5050970" cy="370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D:\Kronika\Kronika 2018-2019\Msza Sw\DSC_05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98" y="1455419"/>
            <a:ext cx="5111931" cy="37359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wal 4"/>
          <p:cNvSpPr/>
          <p:nvPr/>
        </p:nvSpPr>
        <p:spPr>
          <a:xfrm>
            <a:off x="2943496" y="2046514"/>
            <a:ext cx="365761" cy="461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3836125" y="1935479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4502331" y="2166256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4280262" y="1944187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4484916" y="1824444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4724399" y="2046513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4915989" y="2307769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3622764" y="1713409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472683" y="2196734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4975668" y="1809200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2039980" y="1665505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5834742" y="2610393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6675117" y="1944187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7563394" y="2750817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8815250" y="2960908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8921930" y="2610392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6730633" y="4156164"/>
            <a:ext cx="315689" cy="354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9496696" y="4400005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9966959" y="4800599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8826135" y="4516479"/>
            <a:ext cx="213361" cy="222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3132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297" y="174171"/>
            <a:ext cx="10060651" cy="1010195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>
                <a:solidFill>
                  <a:schemeClr val="accent2">
                    <a:lumMod val="75000"/>
                  </a:schemeClr>
                </a:solidFill>
              </a:rPr>
              <a:t>MISJA PRZEDSZKOLA </a:t>
            </a:r>
            <a:endParaRPr lang="pl-PL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7788064" y="532528"/>
            <a:ext cx="3326676" cy="2363071"/>
          </a:xfrm>
          <a:prstGeom prst="cloudCallout">
            <a:avLst>
              <a:gd name="adj1" fmla="val -78042"/>
              <a:gd name="adj2" fmla="val 7182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Nasze przedszkole jest otwarte  na dziecko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jego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potrzeby.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bjaśnienie w chmurce 7"/>
          <p:cNvSpPr/>
          <p:nvPr/>
        </p:nvSpPr>
        <p:spPr>
          <a:xfrm>
            <a:off x="8107678" y="4415246"/>
            <a:ext cx="3413762" cy="2307771"/>
          </a:xfrm>
          <a:prstGeom prst="cloudCallout">
            <a:avLst>
              <a:gd name="adj1" fmla="val -91839"/>
              <a:gd name="adj2" fmla="val -4434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Jest kreatywne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pełne radosnych pomysłów.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Objaśnienie w chmurce 11"/>
          <p:cNvSpPr/>
          <p:nvPr/>
        </p:nvSpPr>
        <p:spPr>
          <a:xfrm>
            <a:off x="165463" y="1018903"/>
            <a:ext cx="3135087" cy="2499359"/>
          </a:xfrm>
          <a:prstGeom prst="cloudCallout">
            <a:avLst>
              <a:gd name="adj1" fmla="val 105853"/>
              <a:gd name="adj2" fmla="val 5568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Patronuje nam M. Kownacka.</a:t>
            </a:r>
          </a:p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Tu 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wszyscy czują się dobrze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To przedszkole jest drugim domem.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Objaśnienie w chmurce 12"/>
          <p:cNvSpPr/>
          <p:nvPr/>
        </p:nvSpPr>
        <p:spPr>
          <a:xfrm>
            <a:off x="72898" y="4672149"/>
            <a:ext cx="3405052" cy="2185851"/>
          </a:xfrm>
          <a:prstGeom prst="cloudCallout">
            <a:avLst>
              <a:gd name="adj1" fmla="val 95650"/>
              <a:gd name="adj2" fmla="val -7842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Jest 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bezpieczne </a:t>
            </a:r>
            <a:br>
              <a:rPr lang="pl-PL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 i przyjazne dla dzieci, rodziców </a:t>
            </a:r>
            <a:br>
              <a:rPr lang="pl-PL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 i pracowników</a:t>
            </a:r>
          </a:p>
          <a:p>
            <a:pPr algn="ctr"/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181" y="2171887"/>
            <a:ext cx="5303052" cy="3606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5255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60"/>
            <a:ext cx="10008083" cy="740229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chemeClr val="accent2">
                    <a:lumMod val="75000"/>
                  </a:schemeClr>
                </a:solidFill>
              </a:rPr>
              <a:t>Wizja przedszkola</a:t>
            </a:r>
            <a:endParaRPr lang="pl-PL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Obraz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11" y="3108138"/>
            <a:ext cx="1586230" cy="1317988"/>
          </a:xfrm>
          <a:prstGeom prst="rect">
            <a:avLst/>
          </a:prstGeom>
        </p:spPr>
      </p:pic>
      <p:sp>
        <p:nvSpPr>
          <p:cNvPr id="14" name="Objaśnienie w chmurce 13"/>
          <p:cNvSpPr/>
          <p:nvPr/>
        </p:nvSpPr>
        <p:spPr>
          <a:xfrm>
            <a:off x="7541623" y="842551"/>
            <a:ext cx="2743200" cy="1891940"/>
          </a:xfrm>
          <a:prstGeom prst="cloudCallout">
            <a:avLst>
              <a:gd name="adj1" fmla="val -91402"/>
              <a:gd name="adj2" fmla="val 90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accent6">
                    <a:lumMod val="75000"/>
                  </a:schemeClr>
                </a:solidFill>
              </a:rPr>
              <a:t>Rozwijające twórcze dyspozycje dzieci</a:t>
            </a:r>
          </a:p>
        </p:txBody>
      </p:sp>
      <p:sp>
        <p:nvSpPr>
          <p:cNvPr id="17" name="Objaśnienie w chmurce 16"/>
          <p:cNvSpPr/>
          <p:nvPr/>
        </p:nvSpPr>
        <p:spPr>
          <a:xfrm>
            <a:off x="7541623" y="4302035"/>
            <a:ext cx="2995748" cy="1911530"/>
          </a:xfrm>
          <a:prstGeom prst="cloudCallout">
            <a:avLst>
              <a:gd name="adj1" fmla="val -99429"/>
              <a:gd name="adj2" fmla="val -57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Nastawione na kształtowanie systemu wartości 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u 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dzieci</a:t>
            </a:r>
          </a:p>
        </p:txBody>
      </p:sp>
      <p:sp>
        <p:nvSpPr>
          <p:cNvPr id="18" name="Objaśnienie w chmurce 17"/>
          <p:cNvSpPr/>
          <p:nvPr/>
        </p:nvSpPr>
        <p:spPr>
          <a:xfrm>
            <a:off x="3801291" y="789481"/>
            <a:ext cx="3117669" cy="1590136"/>
          </a:xfrm>
          <a:prstGeom prst="cloudCallout">
            <a:avLst>
              <a:gd name="adj1" fmla="val 572"/>
              <a:gd name="adj2" fmla="val 89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Zapewniające bezpieczeństwo</a:t>
            </a:r>
          </a:p>
        </p:txBody>
      </p:sp>
      <p:sp>
        <p:nvSpPr>
          <p:cNvPr id="19" name="Objaśnienie w chmurce 18"/>
          <p:cNvSpPr/>
          <p:nvPr/>
        </p:nvSpPr>
        <p:spPr>
          <a:xfrm>
            <a:off x="526867" y="957941"/>
            <a:ext cx="2651762" cy="1776550"/>
          </a:xfrm>
          <a:prstGeom prst="cloudCallout">
            <a:avLst>
              <a:gd name="adj1" fmla="val 88197"/>
              <a:gd name="adj2" fmla="val 105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Nowoczesne , estetyczne, bogato wyposażone</a:t>
            </a:r>
          </a:p>
        </p:txBody>
      </p:sp>
      <p:sp>
        <p:nvSpPr>
          <p:cNvPr id="20" name="Objaśnienie w chmurce 19"/>
          <p:cNvSpPr/>
          <p:nvPr/>
        </p:nvSpPr>
        <p:spPr>
          <a:xfrm>
            <a:off x="269967" y="3958045"/>
            <a:ext cx="2908662" cy="1911532"/>
          </a:xfrm>
          <a:prstGeom prst="cloudCallout">
            <a:avLst>
              <a:gd name="adj1" fmla="val 103247"/>
              <a:gd name="adj2" fmla="val -40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Uwzględniające edukację regionalną </a:t>
            </a:r>
            <a:br>
              <a:rPr lang="pl-PL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i patriotyczną</a:t>
            </a:r>
          </a:p>
        </p:txBody>
      </p:sp>
      <p:sp>
        <p:nvSpPr>
          <p:cNvPr id="21" name="Objaśnienie w chmurce 20"/>
          <p:cNvSpPr/>
          <p:nvPr/>
        </p:nvSpPr>
        <p:spPr>
          <a:xfrm>
            <a:off x="3953692" y="4981302"/>
            <a:ext cx="2965268" cy="1776549"/>
          </a:xfrm>
          <a:prstGeom prst="cloudCallout">
            <a:avLst>
              <a:gd name="adj1" fmla="val -3441"/>
              <a:gd name="adj2" fmla="val -80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Bardzo dobrze przygotowujące dzieci do kolejnego etapu edukacyjnego</a:t>
            </a:r>
          </a:p>
        </p:txBody>
      </p:sp>
    </p:spTree>
    <p:extLst>
      <p:ext uri="{BB962C8B-B14F-4D97-AF65-F5344CB8AC3E}">
        <p14:creationId xmlns:p14="http://schemas.microsoft.com/office/powerpoint/2010/main" val="113392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3212"/>
            <a:ext cx="11608526" cy="940526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chemeClr val="accent2">
                    <a:lumMod val="75000"/>
                  </a:schemeClr>
                </a:solidFill>
              </a:rPr>
              <a:t>KIERUNKI ROZWOJU PRZEDSZKOLA</a:t>
            </a:r>
            <a:endParaRPr lang="pl-PL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23702" y="4679037"/>
            <a:ext cx="2455817" cy="354517"/>
          </a:xfrm>
        </p:spPr>
        <p:txBody>
          <a:bodyPr>
            <a:normAutofit lnSpcReduction="10000"/>
          </a:bodyPr>
          <a:lstStyle/>
          <a:p>
            <a:endParaRPr lang="pl-PL" dirty="0"/>
          </a:p>
        </p:txBody>
      </p:sp>
      <p:sp>
        <p:nvSpPr>
          <p:cNvPr id="10" name="Objaśnienie owalne 9"/>
          <p:cNvSpPr/>
          <p:nvPr/>
        </p:nvSpPr>
        <p:spPr>
          <a:xfrm>
            <a:off x="0" y="1560843"/>
            <a:ext cx="3422469" cy="2393488"/>
          </a:xfrm>
          <a:prstGeom prst="wedgeEllipseCallout">
            <a:avLst>
              <a:gd name="adj1" fmla="val 99658"/>
              <a:gd name="adj2" fmla="val -702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 descr="Plakat - Mały patriota - Scenariusze zajęć i artykuły - Miesięcznik -  BLIŻEJ PRZEDSZKOL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40351" r="50134" b="3332"/>
          <a:stretch/>
        </p:blipFill>
        <p:spPr bwMode="auto">
          <a:xfrm>
            <a:off x="653143" y="1816779"/>
            <a:ext cx="2134717" cy="1815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653143" y="1595701"/>
            <a:ext cx="2195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„Mały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Patriota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3" name="Objaśnienie owalne 12"/>
          <p:cNvSpPr/>
          <p:nvPr/>
        </p:nvSpPr>
        <p:spPr>
          <a:xfrm>
            <a:off x="1391625" y="3954331"/>
            <a:ext cx="3332495" cy="2683505"/>
          </a:xfrm>
          <a:prstGeom prst="wedgeEllipseCallout">
            <a:avLst>
              <a:gd name="adj1" fmla="val 80729"/>
              <a:gd name="adj2" fmla="val -156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100000" l="0" r="99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23" y="4480355"/>
            <a:ext cx="2498697" cy="2052501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489165" y="4175409"/>
            <a:ext cx="309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„Kreatywny Przedszkolak”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Objaśnienie owalne 15"/>
          <p:cNvSpPr/>
          <p:nvPr/>
        </p:nvSpPr>
        <p:spPr>
          <a:xfrm>
            <a:off x="5581913" y="3854006"/>
            <a:ext cx="3231902" cy="2783830"/>
          </a:xfrm>
          <a:prstGeom prst="wedgeEllipseCallout">
            <a:avLst>
              <a:gd name="adj1" fmla="val -37272"/>
              <a:gd name="adj2" fmla="val -149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54" y="4193140"/>
            <a:ext cx="1709219" cy="2042197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5581913" y="4740703"/>
            <a:ext cx="2717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„Zabawa, terapia  </a:t>
            </a:r>
            <a:b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i profilaktyka </a:t>
            </a:r>
          </a:p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w </a:t>
            </a:r>
            <a:r>
              <a:rPr lang="pl-PL" b="1" dirty="0" err="1" smtClean="0">
                <a:solidFill>
                  <a:schemeClr val="accent2">
                    <a:lumMod val="75000"/>
                  </a:schemeClr>
                </a:solidFill>
              </a:rPr>
              <a:t>Plastusiowie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” 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Objaśnienie owalne 18"/>
          <p:cNvSpPr/>
          <p:nvPr/>
        </p:nvSpPr>
        <p:spPr>
          <a:xfrm>
            <a:off x="8299268" y="1779688"/>
            <a:ext cx="3397086" cy="2591683"/>
          </a:xfrm>
          <a:prstGeom prst="wedgeEllipseCallout">
            <a:avLst>
              <a:gd name="adj1" fmla="val -101334"/>
              <a:gd name="adj2" fmla="val -75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08" y="1816779"/>
            <a:ext cx="1866900" cy="2447925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8299268" y="2725783"/>
            <a:ext cx="1959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„ Przedszkole otwartych drzwi.” 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305" y="609600"/>
            <a:ext cx="10015194" cy="1106466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Współpraca przedszkola ze środowiskiem 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1223" y="1349829"/>
            <a:ext cx="9442037" cy="5320937"/>
          </a:xfrm>
        </p:spPr>
        <p:txBody>
          <a:bodyPr>
            <a:normAutofit/>
          </a:bodyPr>
          <a:lstStyle/>
          <a:p>
            <a:r>
              <a:rPr lang="pl-PL" sz="2000" dirty="0"/>
              <a:t> </a:t>
            </a:r>
            <a:r>
              <a:rPr lang="pl-PL" sz="2000" dirty="0" smtClean="0"/>
              <a:t>Z Centrum Usług Socjalnych przy </a:t>
            </a:r>
            <a:r>
              <a:rPr lang="pl-PL" sz="2000" dirty="0"/>
              <a:t>realizacji programów </a:t>
            </a:r>
            <a:r>
              <a:rPr lang="pl-PL" sz="2000" dirty="0" smtClean="0"/>
              <a:t>pomocowych  oraz imprez i uroczystości „I Świdnickie Kolędowanie”, „ Obchody Konstytucji 3 Maja” oraz w zakresie pozyskiwania </a:t>
            </a:r>
            <a:r>
              <a:rPr lang="pl-PL" sz="2000" dirty="0"/>
              <a:t>pomocy dla naszych rodzin znajdujących się w trudnej sytuacji</a:t>
            </a:r>
            <a:r>
              <a:rPr lang="pl-PL" sz="2000" dirty="0" smtClean="0"/>
              <a:t>,</a:t>
            </a:r>
          </a:p>
          <a:p>
            <a:r>
              <a:rPr lang="pl-PL" sz="2000" dirty="0"/>
              <a:t>Z</a:t>
            </a:r>
            <a:r>
              <a:rPr lang="pl-PL" sz="2000" dirty="0" smtClean="0"/>
              <a:t> Placówką </a:t>
            </a:r>
            <a:r>
              <a:rPr lang="pl-PL" sz="2000" dirty="0"/>
              <a:t>Wielofunkcyjną Pogodny Dom w Lublinie w zakresie organizacji akcji charytatywnych, </a:t>
            </a:r>
            <a:endParaRPr lang="pl-PL" sz="2000" dirty="0" smtClean="0"/>
          </a:p>
          <a:p>
            <a:r>
              <a:rPr lang="pl-PL" sz="2000" dirty="0" smtClean="0"/>
              <a:t>Ze </a:t>
            </a:r>
            <a:r>
              <a:rPr lang="pl-PL" sz="2000" dirty="0"/>
              <a:t>służbą  zdrowia w zakresie realizacji programu autorskiego </a:t>
            </a:r>
            <a:r>
              <a:rPr lang="pl-PL" sz="2000" dirty="0" smtClean="0"/>
              <a:t>„ </a:t>
            </a:r>
            <a:r>
              <a:rPr lang="pl-PL" sz="2000" dirty="0"/>
              <a:t>Z </a:t>
            </a:r>
            <a:r>
              <a:rPr lang="pl-PL" sz="2000" dirty="0" err="1"/>
              <a:t>Witaminkiem</a:t>
            </a:r>
            <a:r>
              <a:rPr lang="pl-PL" sz="2000" dirty="0"/>
              <a:t> dbam o zdrowie</a:t>
            </a:r>
            <a:r>
              <a:rPr lang="pl-PL" sz="2000" dirty="0" smtClean="0"/>
              <a:t>”,</a:t>
            </a:r>
          </a:p>
          <a:p>
            <a:r>
              <a:rPr lang="pl-PL" sz="2000" dirty="0" smtClean="0"/>
              <a:t>Z </a:t>
            </a:r>
            <a:r>
              <a:rPr lang="pl-PL" sz="2000" dirty="0"/>
              <a:t>SANEPID-em w Świdniku w zakresie realizacji programu profilaktycznego „ Czyste powietrze wokół nas</a:t>
            </a:r>
            <a:r>
              <a:rPr lang="pl-PL" sz="2000" dirty="0" smtClean="0"/>
              <a:t>”,</a:t>
            </a:r>
          </a:p>
          <a:p>
            <a:r>
              <a:rPr lang="pl-PL" sz="2000" dirty="0" smtClean="0"/>
              <a:t>Z Powiatową </a:t>
            </a:r>
            <a:r>
              <a:rPr lang="pl-PL" sz="2000" dirty="0"/>
              <a:t>Biblioteką w Świdniku w zakresie organizacji wystaw, lekcji </a:t>
            </a:r>
            <a:r>
              <a:rPr lang="pl-PL" sz="2000" dirty="0" smtClean="0"/>
              <a:t>bibliotecznych, projektów czytelniczych</a:t>
            </a:r>
          </a:p>
          <a:p>
            <a:r>
              <a:rPr lang="pl-PL" sz="2000" dirty="0" smtClean="0"/>
              <a:t>Z Akowcami </a:t>
            </a:r>
            <a:r>
              <a:rPr lang="pl-PL" sz="2000" dirty="0"/>
              <a:t>w Świdniku w zakresie organizacji spotkań patriotycznych</a:t>
            </a:r>
            <a:r>
              <a:rPr lang="pl-PL" sz="2000" dirty="0" smtClean="0"/>
              <a:t>,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617576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94490"/>
            <a:ext cx="8596668" cy="772162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chemeClr val="accent2">
                    <a:lumMod val="50000"/>
                  </a:schemeClr>
                </a:solidFill>
              </a:rPr>
              <a:t>ADRESACI KONCEPCJI</a:t>
            </a:r>
            <a:endParaRPr lang="pl-PL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631475" y="1426028"/>
            <a:ext cx="3875314" cy="2756263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jaśnienie w chmurce 8"/>
          <p:cNvSpPr/>
          <p:nvPr/>
        </p:nvSpPr>
        <p:spPr>
          <a:xfrm>
            <a:off x="8969202" y="1071154"/>
            <a:ext cx="2246811" cy="1593668"/>
          </a:xfrm>
          <a:prstGeom prst="cloudCallout">
            <a:avLst>
              <a:gd name="adj1" fmla="val -100102"/>
              <a:gd name="adj2" fmla="val 44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Dzieci</a:t>
            </a:r>
            <a:endParaRPr lang="pl-PL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Objaśnienie w chmurce 9"/>
          <p:cNvSpPr/>
          <p:nvPr/>
        </p:nvSpPr>
        <p:spPr>
          <a:xfrm>
            <a:off x="8464731" y="4533502"/>
            <a:ext cx="2324562" cy="1510247"/>
          </a:xfrm>
          <a:prstGeom prst="cloudCallout">
            <a:avLst>
              <a:gd name="adj1" fmla="val -77145"/>
              <a:gd name="adj2" fmla="val -69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Rodzice</a:t>
            </a:r>
            <a:endParaRPr lang="pl-PL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Objaśnienie w chmurce 10"/>
          <p:cNvSpPr/>
          <p:nvPr/>
        </p:nvSpPr>
        <p:spPr>
          <a:xfrm flipH="1">
            <a:off x="3984172" y="5336178"/>
            <a:ext cx="2882536" cy="1415142"/>
          </a:xfrm>
          <a:prstGeom prst="cloudCallout">
            <a:avLst>
              <a:gd name="adj1" fmla="val 4027"/>
              <a:gd name="adj2" fmla="val -126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Bliższe </a:t>
            </a:r>
            <a:b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i dalsze </a:t>
            </a:r>
            <a:r>
              <a:rPr lang="pl-PL" sz="2000" b="1" dirty="0">
                <a:solidFill>
                  <a:schemeClr val="accent2">
                    <a:lumMod val="50000"/>
                  </a:schemeClr>
                </a:solidFill>
              </a:rPr>
              <a:t>ś</a:t>
            </a:r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rodowisko</a:t>
            </a:r>
            <a:endParaRPr lang="pl-PL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Objaśnienie w chmurce 11"/>
          <p:cNvSpPr/>
          <p:nvPr/>
        </p:nvSpPr>
        <p:spPr>
          <a:xfrm>
            <a:off x="235132" y="4754881"/>
            <a:ext cx="2542902" cy="1599765"/>
          </a:xfrm>
          <a:prstGeom prst="cloudCallout">
            <a:avLst>
              <a:gd name="adj1" fmla="val 73421"/>
              <a:gd name="adj2" fmla="val -795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Pozostali pracownicy przedszkola</a:t>
            </a:r>
            <a:endParaRPr lang="pl-PL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Objaśnienie w chmurce 12"/>
          <p:cNvSpPr/>
          <p:nvPr/>
        </p:nvSpPr>
        <p:spPr>
          <a:xfrm>
            <a:off x="235132" y="1095101"/>
            <a:ext cx="2542902" cy="1545773"/>
          </a:xfrm>
          <a:prstGeom prst="cloudCallout">
            <a:avLst>
              <a:gd name="adj1" fmla="val 76779"/>
              <a:gd name="adj2" fmla="val 359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accent2">
                    <a:lumMod val="50000"/>
                  </a:schemeClr>
                </a:solidFill>
              </a:rPr>
              <a:t>Nauczyciele</a:t>
            </a:r>
            <a:endParaRPr lang="pl-PL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4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1045029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I. „Mały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Patriota”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98469" y="3248293"/>
            <a:ext cx="8125096" cy="236002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Objaśnienie w chmurce 4"/>
          <p:cNvSpPr/>
          <p:nvPr/>
        </p:nvSpPr>
        <p:spPr>
          <a:xfrm>
            <a:off x="2081349" y="1332410"/>
            <a:ext cx="2368731" cy="1419497"/>
          </a:xfrm>
          <a:prstGeom prst="cloudCallout">
            <a:avLst>
              <a:gd name="adj1" fmla="val 68832"/>
              <a:gd name="adj2" fmla="val -8044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„Moja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mała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Ojczyzna”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6061166" y="1463040"/>
            <a:ext cx="2438400" cy="1288867"/>
          </a:xfrm>
          <a:prstGeom prst="cloudCallout">
            <a:avLst>
              <a:gd name="adj1" fmla="val -72124"/>
              <a:gd name="adj2" fmla="val -9358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„Polska to piękny kraj”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Objaśnienie w chmurce 6"/>
          <p:cNvSpPr/>
          <p:nvPr/>
        </p:nvSpPr>
        <p:spPr>
          <a:xfrm>
            <a:off x="417941" y="3942800"/>
            <a:ext cx="4972594" cy="2886895"/>
          </a:xfrm>
          <a:prstGeom prst="cloudCallout">
            <a:avLst>
              <a:gd name="adj1" fmla="val 11276"/>
              <a:gd name="adj2" fmla="val -8799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Realizowane projekty:</a:t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1) „Spotkania pokoleń”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2) „Moja mała Ojczyzna”</a:t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3) „Polska dawniej i dziś”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4) „Na ludowa nutę”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5) „Tydzień z Kownacką 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Objaśnienie w chmurce 7"/>
          <p:cNvSpPr/>
          <p:nvPr/>
        </p:nvSpPr>
        <p:spPr>
          <a:xfrm>
            <a:off x="6609806" y="3942800"/>
            <a:ext cx="4998720" cy="2886895"/>
          </a:xfrm>
          <a:prstGeom prst="cloudCallout">
            <a:avLst>
              <a:gd name="adj1" fmla="val -23150"/>
              <a:gd name="adj2" fmla="val -8673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Realizowane projekty:</a:t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1) Międzynarodowy projekt „Piękna nasza Polska cała”</a:t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2) „Czytamy pod dębami”- legendy polskie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3) „Psotki dla Polski” – gramy dla Niepodległej, Przegląd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53" y="164237"/>
            <a:ext cx="2336346" cy="23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86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6423" y="0"/>
            <a:ext cx="11286307" cy="931817"/>
          </a:xfrm>
        </p:spPr>
        <p:txBody>
          <a:bodyPr/>
          <a:lstStyle/>
          <a:p>
            <a:pPr algn="ctr"/>
            <a:r>
              <a:rPr lang="pl-PL" sz="4800" b="1" dirty="0" smtClean="0">
                <a:solidFill>
                  <a:schemeClr val="accent3">
                    <a:lumMod val="50000"/>
                  </a:schemeClr>
                </a:solidFill>
              </a:rPr>
              <a:t>II. „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KREATYWNY PRZEDSZKOLAK”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Objaśnienie w chmurce 3"/>
          <p:cNvSpPr/>
          <p:nvPr/>
        </p:nvSpPr>
        <p:spPr>
          <a:xfrm>
            <a:off x="1507067" y="1278813"/>
            <a:ext cx="2063931" cy="1288868"/>
          </a:xfrm>
          <a:prstGeom prst="cloudCallout">
            <a:avLst>
              <a:gd name="adj1" fmla="val 73140"/>
              <a:gd name="adj2" fmla="val -8444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Aktywność plastyczna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jaśnienie w chmurce 4"/>
          <p:cNvSpPr/>
          <p:nvPr/>
        </p:nvSpPr>
        <p:spPr>
          <a:xfrm>
            <a:off x="4739884" y="1653104"/>
            <a:ext cx="2111828" cy="1151054"/>
          </a:xfrm>
          <a:prstGeom prst="cloudCallout">
            <a:avLst>
              <a:gd name="adj1" fmla="val -996"/>
              <a:gd name="adj2" fmla="val -11649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Aktywność muzyczno-taneczna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8020598" y="1493519"/>
            <a:ext cx="2177140" cy="1210492"/>
          </a:xfrm>
          <a:prstGeom prst="cloudCallout">
            <a:avLst>
              <a:gd name="adj1" fmla="val -74506"/>
              <a:gd name="adj2" fmla="val -9699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Aktywność teatralna 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Objaśnienie w chmurce 6"/>
          <p:cNvSpPr/>
          <p:nvPr/>
        </p:nvSpPr>
        <p:spPr>
          <a:xfrm>
            <a:off x="0" y="4129209"/>
            <a:ext cx="3857898" cy="2525487"/>
          </a:xfrm>
          <a:prstGeom prst="cloudCallout">
            <a:avLst>
              <a:gd name="adj1" fmla="val 14349"/>
              <a:gd name="adj2" fmla="val -1085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Realizowane programy </a:t>
            </a:r>
            <a:b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i projekty:</a:t>
            </a:r>
            <a:b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1) „Kolorowy świat dziecka”</a:t>
            </a:r>
          </a:p>
          <a:p>
            <a:pPr algn="ctr"/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2) „Przedszkolne spotkania ze sztuką”</a:t>
            </a:r>
          </a:p>
          <a:p>
            <a:pPr algn="ctr"/>
            <a:endParaRPr lang="pl-PL" dirty="0"/>
          </a:p>
        </p:txBody>
      </p:sp>
      <p:sp>
        <p:nvSpPr>
          <p:cNvPr id="8" name="Objaśnienie w chmurce 7"/>
          <p:cNvSpPr/>
          <p:nvPr/>
        </p:nvSpPr>
        <p:spPr>
          <a:xfrm>
            <a:off x="4012473" y="4274940"/>
            <a:ext cx="3714206" cy="2234023"/>
          </a:xfrm>
          <a:prstGeom prst="cloudCallout">
            <a:avLst>
              <a:gd name="adj1" fmla="val -1333"/>
              <a:gd name="adj2" fmla="val -991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„Program Zespołu Tańca ludowego Psotki”</a:t>
            </a:r>
          </a:p>
          <a:p>
            <a:pPr marL="342900" indent="-342900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Przegląd Twórczości Dziecięcej „ Świat w oczach dziecka”</a:t>
            </a:r>
          </a:p>
        </p:txBody>
      </p:sp>
      <p:sp>
        <p:nvSpPr>
          <p:cNvPr id="9" name="Objaśnienie w chmurce 8"/>
          <p:cNvSpPr/>
          <p:nvPr/>
        </p:nvSpPr>
        <p:spPr>
          <a:xfrm>
            <a:off x="7933508" y="4129209"/>
            <a:ext cx="4258491" cy="2326158"/>
          </a:xfrm>
          <a:prstGeom prst="cloudCallout">
            <a:avLst>
              <a:gd name="adj1" fmla="val -18721"/>
              <a:gd name="adj2" fmla="val -10425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endParaRPr lang="pl-PL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1) „Teatr miejsce niezwykłe”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Czytanie pod dębami”</a:t>
            </a:r>
          </a:p>
          <a:p>
            <a:pPr marL="342900" indent="-342900">
              <a:buAutoNum type="arabicParenR"/>
            </a:pP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„Idzie niebo ciemną nocą”</a:t>
            </a:r>
          </a:p>
          <a:p>
            <a:pPr marL="342900" indent="-342900">
              <a:buAutoNum type="arabicParenR"/>
            </a:pP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„Tydzień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z Kownacką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962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096206" cy="1497874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chemeClr val="accent3">
                    <a:lumMod val="50000"/>
                  </a:schemeClr>
                </a:solidFill>
              </a:rPr>
              <a:t>III. ZABAWA, TERAPIA I PROFILAKTYKA </a:t>
            </a:r>
            <a:br>
              <a:rPr lang="pl-PL" sz="4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4800" b="1" dirty="0" smtClean="0">
                <a:solidFill>
                  <a:schemeClr val="accent3">
                    <a:lumMod val="50000"/>
                  </a:schemeClr>
                </a:solidFill>
              </a:rPr>
              <a:t> W PLASTUSIOWIE </a:t>
            </a:r>
            <a:endParaRPr lang="pl-PL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bjaśnienie w chmurce 2"/>
          <p:cNvSpPr/>
          <p:nvPr/>
        </p:nvSpPr>
        <p:spPr>
          <a:xfrm>
            <a:off x="344261" y="1395954"/>
            <a:ext cx="2621280" cy="1036320"/>
          </a:xfrm>
          <a:prstGeom prst="cloudCallout">
            <a:avLst>
              <a:gd name="adj1" fmla="val 81307"/>
              <a:gd name="adj2" fmla="val -9501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Terapia pedagogiczna</a:t>
            </a:r>
          </a:p>
        </p:txBody>
      </p:sp>
      <p:sp>
        <p:nvSpPr>
          <p:cNvPr id="5" name="Objaśnienie w chmurce 4"/>
          <p:cNvSpPr/>
          <p:nvPr/>
        </p:nvSpPr>
        <p:spPr>
          <a:xfrm>
            <a:off x="2934789" y="2153520"/>
            <a:ext cx="2521132" cy="1081387"/>
          </a:xfrm>
          <a:prstGeom prst="cloudCallout">
            <a:avLst>
              <a:gd name="adj1" fmla="val 37773"/>
              <a:gd name="adj2" fmla="val -10909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Terapia 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logopedyczna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6048103" y="2153520"/>
            <a:ext cx="2825931" cy="1040021"/>
          </a:xfrm>
          <a:prstGeom prst="cloudCallout">
            <a:avLst>
              <a:gd name="adj1" fmla="val -24323"/>
              <a:gd name="adj2" fmla="val -10706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Terapia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psychologiczna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Objaśnienie w chmurce 6"/>
          <p:cNvSpPr/>
          <p:nvPr/>
        </p:nvSpPr>
        <p:spPr>
          <a:xfrm>
            <a:off x="9411789" y="1349827"/>
            <a:ext cx="2390502" cy="1114698"/>
          </a:xfrm>
          <a:prstGeom prst="cloudCallout">
            <a:avLst>
              <a:gd name="adj1" fmla="val -45531"/>
              <a:gd name="adj2" fmla="val -9833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Profilaktyka</a:t>
            </a:r>
            <a:r>
              <a:rPr lang="pl-PL" dirty="0" smtClean="0"/>
              <a:t>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i wychowanie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Objaśnienie w chmurce 7"/>
          <p:cNvSpPr/>
          <p:nvPr/>
        </p:nvSpPr>
        <p:spPr>
          <a:xfrm>
            <a:off x="-260439" y="3592285"/>
            <a:ext cx="3639638" cy="2647408"/>
          </a:xfrm>
          <a:prstGeom prst="cloudCallout">
            <a:avLst>
              <a:gd name="adj1" fmla="val 7761"/>
              <a:gd name="adj2" fmla="val -9064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1) Program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adaptacyjny, 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2)„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Zabawy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z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bajką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z baśnią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”,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3) „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Zaczarowane zabawy”,</a:t>
            </a:r>
          </a:p>
        </p:txBody>
      </p:sp>
      <p:sp>
        <p:nvSpPr>
          <p:cNvPr id="10" name="Objaśnienie w chmurce 9"/>
          <p:cNvSpPr/>
          <p:nvPr/>
        </p:nvSpPr>
        <p:spPr>
          <a:xfrm>
            <a:off x="8778240" y="3592285"/>
            <a:ext cx="3657600" cy="3265715"/>
          </a:xfrm>
          <a:prstGeom prst="cloudCallout">
            <a:avLst>
              <a:gd name="adj1" fmla="val -8818"/>
              <a:gd name="adj2" fmla="val -8056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Realizowane programy: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1) „Z </a:t>
            </a:r>
            <a:r>
              <a:rPr lang="pl-PL" b="1" dirty="0" err="1" smtClean="0">
                <a:solidFill>
                  <a:schemeClr val="accent3">
                    <a:lumMod val="50000"/>
                  </a:schemeClr>
                </a:solidFill>
              </a:rPr>
              <a:t>Witaminkiem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 dbam o zdrowie”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2) „Bezpieczny Przedszkolak”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3) „Z dzieckiem </a:t>
            </a:r>
            <a:b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w świat wartości”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4) „Nie jesteś sam”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Objaśnienie w chmurce 10"/>
          <p:cNvSpPr/>
          <p:nvPr/>
        </p:nvSpPr>
        <p:spPr>
          <a:xfrm>
            <a:off x="3379199" y="4245345"/>
            <a:ext cx="2525485" cy="2167946"/>
          </a:xfrm>
          <a:prstGeom prst="cloudCallout">
            <a:avLst>
              <a:gd name="adj1" fmla="val 913"/>
              <a:gd name="adj2" fmla="val -9924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Program logopedyczny „Jak mówię” 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Objaśnienie w chmurce 11"/>
          <p:cNvSpPr/>
          <p:nvPr/>
        </p:nvSpPr>
        <p:spPr>
          <a:xfrm>
            <a:off x="6130834" y="4345578"/>
            <a:ext cx="2525485" cy="2161902"/>
          </a:xfrm>
          <a:prstGeom prst="cloudCallout">
            <a:avLst>
              <a:gd name="adj1" fmla="val -8523"/>
              <a:gd name="adj2" fmla="val -987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Realizowane programy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„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Spokojny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</a:rPr>
              <a:t>Plastuś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”,</a:t>
            </a:r>
          </a:p>
        </p:txBody>
      </p:sp>
    </p:spTree>
    <p:extLst>
      <p:ext uri="{BB962C8B-B14F-4D97-AF65-F5344CB8AC3E}">
        <p14:creationId xmlns:p14="http://schemas.microsoft.com/office/powerpoint/2010/main" val="2913733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754" y="165463"/>
            <a:ext cx="11669486" cy="775063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chemeClr val="accent3">
                    <a:lumMod val="50000"/>
                  </a:schemeClr>
                </a:solidFill>
              </a:rPr>
              <a:t>IV. „PRZEDSZKOLE OTWARTYCH DRZWI”</a:t>
            </a:r>
            <a:endParaRPr lang="pl-PL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bjaśnienie w chmurce 2"/>
          <p:cNvSpPr/>
          <p:nvPr/>
        </p:nvSpPr>
        <p:spPr>
          <a:xfrm>
            <a:off x="714103" y="1032183"/>
            <a:ext cx="2412274" cy="1188502"/>
          </a:xfrm>
          <a:prstGeom prst="cloudCallout">
            <a:avLst>
              <a:gd name="adj1" fmla="val 97163"/>
              <a:gd name="adj2" fmla="val -6262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Współpraca z rodzicami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jaśnienie w chmurce 4"/>
          <p:cNvSpPr/>
          <p:nvPr/>
        </p:nvSpPr>
        <p:spPr>
          <a:xfrm>
            <a:off x="8081554" y="1080080"/>
            <a:ext cx="2621280" cy="1353965"/>
          </a:xfrm>
          <a:prstGeom prst="cloudCallout">
            <a:avLst>
              <a:gd name="adj1" fmla="val -81077"/>
              <a:gd name="adj2" fmla="val -6247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Współpraca ze środowiskiem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Objaśnienie w chmurce 6"/>
          <p:cNvSpPr/>
          <p:nvPr/>
        </p:nvSpPr>
        <p:spPr>
          <a:xfrm>
            <a:off x="6183086" y="3796937"/>
            <a:ext cx="5277393" cy="2960914"/>
          </a:xfrm>
          <a:prstGeom prst="cloudCallout">
            <a:avLst>
              <a:gd name="adj1" fmla="val -3312"/>
              <a:gd name="adj2" fmla="val -10224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Realizowane programy: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„Spotkania pokoleń”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„Mały Patriota”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„Na ludową nutę”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„Przedszkolne spotkania ze sztuką”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„Zabawa i terapia w </a:t>
            </a:r>
            <a:r>
              <a:rPr lang="pl-PL" sz="1600" b="1" dirty="0" err="1" smtClean="0">
                <a:solidFill>
                  <a:schemeClr val="accent3">
                    <a:lumMod val="50000"/>
                  </a:schemeClr>
                </a:solidFill>
              </a:rPr>
              <a:t>Plastusiowie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„Bezpieczny Przedszkolak”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Objaśnienie w chmurce 8"/>
          <p:cNvSpPr/>
          <p:nvPr/>
        </p:nvSpPr>
        <p:spPr>
          <a:xfrm>
            <a:off x="156754" y="3413759"/>
            <a:ext cx="5373189" cy="3344092"/>
          </a:xfrm>
          <a:prstGeom prst="cloudCallout">
            <a:avLst>
              <a:gd name="adj1" fmla="val 1004"/>
              <a:gd name="adj2" fmla="val -8962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Realizowane programy: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„Nie jesteś sam”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 Mały Patriota”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„Spotkania pokoleń” 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„Idzie niebo ciemną nocą”, „Czytanie pod dębami”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„Przedszkolne kolędowanie”, Jasełka”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„Msza kończąca rok przedszkolny”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Spotkania patriotyczne</a:t>
            </a:r>
          </a:p>
          <a:p>
            <a:pPr marL="342900" indent="-342900" algn="ctr">
              <a:buAutoNum type="arabicParenR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Warsztaty i zajęcia otwarte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53143" y="-823151"/>
            <a:ext cx="10145486" cy="1441460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</a:rPr>
              <a:t>POSZERZENIE OFERTY EDUKACYJNEJ</a:t>
            </a:r>
            <a:endParaRPr lang="pl-PL" sz="3600" b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050" y="618309"/>
            <a:ext cx="11399521" cy="632242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1</a:t>
            </a:r>
            <a:r>
              <a:rPr lang="pl-PL" b="1" dirty="0" smtClean="0">
                <a:solidFill>
                  <a:srgbClr val="C00000"/>
                </a:solidFill>
              </a:rPr>
              <a:t>. Bezpłatne </a:t>
            </a:r>
            <a:r>
              <a:rPr lang="pl-PL" b="1" dirty="0">
                <a:solidFill>
                  <a:srgbClr val="C00000"/>
                </a:solidFill>
              </a:rPr>
              <a:t>prowadzenie terapii pedagogicznej, logopedycznej, </a:t>
            </a:r>
            <a:r>
              <a:rPr lang="pl-PL" b="1" dirty="0" err="1">
                <a:solidFill>
                  <a:srgbClr val="C00000"/>
                </a:solidFill>
              </a:rPr>
              <a:t>psychoedukacyjnej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>
                <a:solidFill>
                  <a:srgbClr val="002060"/>
                </a:solidFill>
              </a:rPr>
              <a:t>oraz</a:t>
            </a:r>
            <a:r>
              <a:rPr lang="pl-PL" dirty="0">
                <a:solidFill>
                  <a:srgbClr val="002060"/>
                </a:solidFill>
              </a:rPr>
              <a:t> zajęć z zakresu rozpoznawania i niwelowania zaburzeń integracji </a:t>
            </a:r>
            <a:r>
              <a:rPr lang="pl-PL" dirty="0" smtClean="0">
                <a:solidFill>
                  <a:srgbClr val="002060"/>
                </a:solidFill>
              </a:rPr>
              <a:t>sensorycznej.</a:t>
            </a:r>
          </a:p>
          <a:p>
            <a:pPr algn="l"/>
            <a:r>
              <a:rPr lang="pl-PL" b="1" dirty="0" smtClean="0">
                <a:solidFill>
                  <a:srgbClr val="C00000"/>
                </a:solidFill>
              </a:rPr>
              <a:t>2. Szeroko </a:t>
            </a:r>
            <a:r>
              <a:rPr lang="pl-PL" b="1" dirty="0">
                <a:solidFill>
                  <a:srgbClr val="C00000"/>
                </a:solidFill>
              </a:rPr>
              <a:t>pojęta edukacja patriotyczna i regionalna w ramach projektów </a:t>
            </a:r>
            <a:r>
              <a:rPr lang="pl-PL" b="1" dirty="0">
                <a:solidFill>
                  <a:srgbClr val="002060"/>
                </a:solidFill>
              </a:rPr>
              <a:t>„</a:t>
            </a:r>
            <a:r>
              <a:rPr lang="pl-PL" dirty="0">
                <a:solidFill>
                  <a:srgbClr val="002060"/>
                </a:solidFill>
              </a:rPr>
              <a:t>Moja mała Ojczyzna”, „Polska to piękny kraj” wchodzących w skład programu </a:t>
            </a:r>
            <a:r>
              <a:rPr lang="pl-PL" b="1" dirty="0">
                <a:solidFill>
                  <a:srgbClr val="002060"/>
                </a:solidFill>
              </a:rPr>
              <a:t>„Mały Patriota”</a:t>
            </a:r>
            <a:endParaRPr lang="pl-PL" dirty="0">
              <a:solidFill>
                <a:srgbClr val="002060"/>
              </a:solidFill>
            </a:endParaRPr>
          </a:p>
          <a:p>
            <a:pPr lvl="0" algn="l"/>
            <a:r>
              <a:rPr lang="pl-PL" b="1" dirty="0" smtClean="0">
                <a:solidFill>
                  <a:srgbClr val="C00000"/>
                </a:solidFill>
              </a:rPr>
              <a:t>3. Działania </a:t>
            </a:r>
            <a:r>
              <a:rPr lang="pl-PL" b="1" dirty="0">
                <a:solidFill>
                  <a:srgbClr val="C00000"/>
                </a:solidFill>
              </a:rPr>
              <a:t>przedszkola ukierunkowane na rozwój twórczych dyspozycji dziecka:</a:t>
            </a:r>
            <a:endParaRPr lang="pl-PL" dirty="0">
              <a:solidFill>
                <a:srgbClr val="C00000"/>
              </a:solidFill>
            </a:endParaRP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 Działalność </a:t>
            </a:r>
            <a:r>
              <a:rPr lang="pl-PL" dirty="0">
                <a:solidFill>
                  <a:srgbClr val="002060"/>
                </a:solidFill>
              </a:rPr>
              <a:t>Zespołu Tańca Ludowego „Psotki”, występy zespołu na uroczystościach przedszkolnych oraz miejskich.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 Działalność </a:t>
            </a:r>
            <a:r>
              <a:rPr lang="pl-PL" dirty="0">
                <a:solidFill>
                  <a:srgbClr val="002060"/>
                </a:solidFill>
              </a:rPr>
              <a:t>Zespołu Teatralnego, tworzenie i wystawianie bajek muzycznych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przedszkolu oraz na przeglądach miejskich,  włączanie rodziców i nauczycieli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przygotowywanie i wystawianie bajek dla dzieci w ramach programu ‘Teatr miejsce niezwykłe”. 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 Działalność </a:t>
            </a:r>
            <a:r>
              <a:rPr lang="pl-PL" dirty="0">
                <a:solidFill>
                  <a:srgbClr val="002060"/>
                </a:solidFill>
              </a:rPr>
              <a:t>koła plastycznego w ramach programu „Kolorowy świat dziecka</a:t>
            </a:r>
            <a:r>
              <a:rPr lang="pl-PL" dirty="0" smtClean="0">
                <a:solidFill>
                  <a:srgbClr val="002060"/>
                </a:solidFill>
              </a:rPr>
              <a:t>” </a:t>
            </a:r>
            <a:r>
              <a:rPr lang="pl-PL" dirty="0">
                <a:solidFill>
                  <a:srgbClr val="002060"/>
                </a:solidFill>
              </a:rPr>
              <a:t>połączonego z terapią zajęciową. 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 Organizacja </a:t>
            </a:r>
            <a:r>
              <a:rPr lang="pl-PL" dirty="0">
                <a:solidFill>
                  <a:srgbClr val="002060"/>
                </a:solidFill>
              </a:rPr>
              <a:t>koła czytelniczego , którego działalność byłaby ukierunkowana na rozwój zainteresowań czytelniczych i teatralnych dziecka. 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Realizacja </a:t>
            </a:r>
            <a:r>
              <a:rPr lang="pl-PL" dirty="0">
                <a:solidFill>
                  <a:srgbClr val="002060"/>
                </a:solidFill>
              </a:rPr>
              <a:t>projektów czytelniczych „ Idzie niebo ciemna nocą”, „Czytanie pod dębami”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- Organizacja </a:t>
            </a:r>
            <a:r>
              <a:rPr lang="pl-PL" dirty="0" err="1">
                <a:solidFill>
                  <a:srgbClr val="002060"/>
                </a:solidFill>
              </a:rPr>
              <a:t>ogólnomiejskich</a:t>
            </a:r>
            <a:r>
              <a:rPr lang="pl-PL" dirty="0">
                <a:solidFill>
                  <a:srgbClr val="002060"/>
                </a:solidFill>
              </a:rPr>
              <a:t> Przeglądów Twórczości </a:t>
            </a:r>
            <a:r>
              <a:rPr lang="pl-PL" dirty="0" smtClean="0">
                <a:solidFill>
                  <a:srgbClr val="002060"/>
                </a:solidFill>
              </a:rPr>
              <a:t>Dziecięcej.</a:t>
            </a:r>
            <a:endParaRPr lang="pl-PL" dirty="0">
              <a:solidFill>
                <a:srgbClr val="002060"/>
              </a:solidFill>
            </a:endParaRPr>
          </a:p>
          <a:p>
            <a:pPr lvl="0" algn="l"/>
            <a:r>
              <a:rPr lang="pl-PL" dirty="0">
                <a:solidFill>
                  <a:srgbClr val="C00000"/>
                </a:solidFill>
              </a:rPr>
              <a:t>3</a:t>
            </a:r>
            <a:r>
              <a:rPr lang="pl-PL" dirty="0" smtClean="0">
                <a:solidFill>
                  <a:srgbClr val="C00000"/>
                </a:solidFill>
              </a:rPr>
              <a:t>. </a:t>
            </a:r>
            <a:r>
              <a:rPr lang="pl-PL" b="1" dirty="0" smtClean="0">
                <a:solidFill>
                  <a:srgbClr val="C00000"/>
                </a:solidFill>
              </a:rPr>
              <a:t>Organizacja </a:t>
            </a:r>
            <a:r>
              <a:rPr lang="pl-PL" b="1" dirty="0">
                <a:solidFill>
                  <a:srgbClr val="C00000"/>
                </a:solidFill>
              </a:rPr>
              <a:t>w przedszkolu warsztatów  dla rodziców </a:t>
            </a:r>
            <a:r>
              <a:rPr lang="pl-PL" dirty="0">
                <a:solidFill>
                  <a:srgbClr val="002060"/>
                </a:solidFill>
              </a:rPr>
              <a:t>i nauczycieli 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oraz </a:t>
            </a:r>
            <a:r>
              <a:rPr lang="pl-PL" dirty="0">
                <a:solidFill>
                  <a:srgbClr val="002060"/>
                </a:solidFill>
              </a:rPr>
              <a:t>przez nauczycieli dla rodziców i dzieci przy okazji zbliżających się świąt. </a:t>
            </a:r>
            <a:endParaRPr lang="pl-PL" dirty="0" smtClean="0">
              <a:solidFill>
                <a:srgbClr val="002060"/>
              </a:solidFill>
            </a:endParaRP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4. Działania ukierunkowane na kształtowanie systemu wartości w ramach programu </a:t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„ Z dzieckiem w świat wartości”</a:t>
            </a:r>
            <a:endParaRPr lang="pl-PL" b="1" dirty="0">
              <a:solidFill>
                <a:srgbClr val="C00000"/>
              </a:solidFill>
            </a:endParaRPr>
          </a:p>
          <a:p>
            <a:pPr lvl="0" algn="l"/>
            <a:r>
              <a:rPr lang="pl-PL" dirty="0">
                <a:solidFill>
                  <a:srgbClr val="002060"/>
                </a:solidFill>
              </a:rPr>
              <a:t>4</a:t>
            </a:r>
            <a:r>
              <a:rPr lang="pl-PL" dirty="0" smtClean="0">
                <a:solidFill>
                  <a:srgbClr val="002060"/>
                </a:solidFill>
              </a:rPr>
              <a:t>. Prowadzenie </a:t>
            </a:r>
            <a:r>
              <a:rPr lang="pl-PL" dirty="0">
                <a:solidFill>
                  <a:srgbClr val="002060"/>
                </a:solidFill>
              </a:rPr>
              <a:t>działań ukierunkowanych na niesienie pomocy innym 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w </a:t>
            </a:r>
            <a:r>
              <a:rPr lang="pl-PL" dirty="0">
                <a:solidFill>
                  <a:srgbClr val="002060"/>
                </a:solidFill>
              </a:rPr>
              <a:t>ramach programu własnego </a:t>
            </a:r>
            <a:r>
              <a:rPr lang="pl-PL" b="1" dirty="0">
                <a:solidFill>
                  <a:srgbClr val="C00000"/>
                </a:solidFill>
              </a:rPr>
              <a:t>„ Nie jesteś sam”. </a:t>
            </a:r>
          </a:p>
          <a:p>
            <a:pPr lvl="0" algn="l"/>
            <a:r>
              <a:rPr lang="pl-PL" dirty="0" smtClean="0">
                <a:solidFill>
                  <a:srgbClr val="002060"/>
                </a:solidFill>
              </a:rPr>
              <a:t>12. Dostosowanie </a:t>
            </a:r>
            <a:r>
              <a:rPr lang="pl-PL" dirty="0">
                <a:solidFill>
                  <a:srgbClr val="002060"/>
                </a:solidFill>
              </a:rPr>
              <a:t>godzin pracy przedszkola do potrzeb rodziców 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z </a:t>
            </a:r>
            <a:r>
              <a:rPr lang="pl-PL" dirty="0">
                <a:solidFill>
                  <a:srgbClr val="002060"/>
                </a:solidFill>
              </a:rPr>
              <a:t>możliwością wydłużenia pracy grup 10-godzinnych do godz. 16</a:t>
            </a:r>
            <a:r>
              <a:rPr lang="pl-PL" baseline="30000" dirty="0">
                <a:solidFill>
                  <a:srgbClr val="002060"/>
                </a:solidFill>
              </a:rPr>
              <a:t>30</a:t>
            </a:r>
            <a:r>
              <a:rPr lang="pl-PL" dirty="0">
                <a:solidFill>
                  <a:srgbClr val="002060"/>
                </a:solidFill>
              </a:rPr>
              <a:t> lub 17</a:t>
            </a:r>
            <a:r>
              <a:rPr lang="pl-PL" baseline="30000" dirty="0">
                <a:solidFill>
                  <a:srgbClr val="002060"/>
                </a:solidFill>
              </a:rPr>
              <a:t>00</a:t>
            </a:r>
            <a:endParaRPr lang="pl-PL" dirty="0">
              <a:solidFill>
                <a:srgbClr val="002060"/>
              </a:solidFill>
            </a:endParaRPr>
          </a:p>
          <a:p>
            <a:pPr algn="l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06" y="3704293"/>
            <a:ext cx="3479221" cy="29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7680" y="0"/>
            <a:ext cx="8786322" cy="61830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ROZWÓJ KADRY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669" y="618309"/>
            <a:ext cx="11094719" cy="6239691"/>
          </a:xfrm>
        </p:spPr>
        <p:txBody>
          <a:bodyPr>
            <a:normAutofit/>
          </a:bodyPr>
          <a:lstStyle/>
          <a:p>
            <a:r>
              <a:rPr lang="pl-PL" dirty="0"/>
              <a:t>Obecnie w przedszkolu zatrudnionych jest 18 nauczycieli, w tym specjaliści: logopeda </a:t>
            </a:r>
            <a:r>
              <a:rPr lang="pl-PL" dirty="0" smtClean="0"/>
              <a:t>7/23 etatu</a:t>
            </a:r>
            <a:r>
              <a:rPr lang="pl-PL" dirty="0"/>
              <a:t>; </a:t>
            </a:r>
            <a:r>
              <a:rPr lang="pl-PL" dirty="0" err="1"/>
              <a:t>naurologopeda</a:t>
            </a:r>
            <a:r>
              <a:rPr lang="pl-PL" dirty="0"/>
              <a:t> 6</a:t>
            </a:r>
            <a:r>
              <a:rPr lang="pl-PL" dirty="0" smtClean="0"/>
              <a:t>/21 </a:t>
            </a:r>
            <a:r>
              <a:rPr lang="pl-PL" dirty="0"/>
              <a:t>etatu, nauczyciel terapii pedagogicznej 1/25 etatu, pedagog  specjalny </a:t>
            </a:r>
            <a:r>
              <a:rPr lang="pl-PL" dirty="0" smtClean="0"/>
              <a:t>9/253 etatu</a:t>
            </a:r>
            <a:r>
              <a:rPr lang="pl-PL" dirty="0"/>
              <a:t>, psycholog </a:t>
            </a:r>
            <a:r>
              <a:rPr lang="pl-PL" dirty="0" smtClean="0"/>
              <a:t>8/20 </a:t>
            </a:r>
            <a:r>
              <a:rPr lang="pl-PL" dirty="0"/>
              <a:t>etatu, </a:t>
            </a:r>
            <a:r>
              <a:rPr lang="pl-PL" dirty="0" smtClean="0"/>
              <a:t>specjalista SI 4/22 oraz nauczyciel </a:t>
            </a:r>
            <a:r>
              <a:rPr lang="pl-PL" dirty="0"/>
              <a:t>katechezy 4/24 etatu.</a:t>
            </a:r>
          </a:p>
          <a:p>
            <a:r>
              <a:rPr lang="pl-PL" dirty="0"/>
              <a:t>Na uwagę zasługuje rozwój zawodowy nauczycieli. Obecnie:</a:t>
            </a:r>
            <a:br>
              <a:rPr lang="pl-PL" dirty="0"/>
            </a:br>
            <a:r>
              <a:rPr lang="pl-PL" dirty="0"/>
              <a:t>- 4 nauczycielki posiadają studia podyplomowe z </a:t>
            </a:r>
            <a:r>
              <a:rPr lang="pl-PL" dirty="0" smtClean="0"/>
              <a:t>zakresu terapii </a:t>
            </a:r>
            <a:r>
              <a:rPr lang="pl-PL" dirty="0"/>
              <a:t>pedagogicznej, </a:t>
            </a:r>
            <a:br>
              <a:rPr lang="pl-PL" dirty="0"/>
            </a:br>
            <a:r>
              <a:rPr lang="pl-PL" dirty="0"/>
              <a:t>- 1 nauczycielka z </a:t>
            </a:r>
            <a:r>
              <a:rPr lang="pl-PL" dirty="0" smtClean="0"/>
              <a:t>zakresu wczesnego </a:t>
            </a:r>
            <a:r>
              <a:rPr lang="pl-PL" dirty="0"/>
              <a:t>wspomagania rozwoju </a:t>
            </a:r>
            <a:r>
              <a:rPr lang="pl-PL" dirty="0" smtClean="0"/>
              <a:t>dziecka</a:t>
            </a:r>
            <a:r>
              <a:rPr lang="pl-PL" dirty="0"/>
              <a:t> </a:t>
            </a:r>
            <a:r>
              <a:rPr lang="pl-PL" dirty="0" smtClean="0"/>
              <a:t>oraz sztuki,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- 1 nauczycielka </a:t>
            </a:r>
            <a:r>
              <a:rPr lang="pl-PL" dirty="0"/>
              <a:t>posiada kwalifikacje z zakresu rozpoznawania i niwelowania zaburzeń integracji sensorycznej, </a:t>
            </a:r>
            <a:br>
              <a:rPr lang="pl-PL" dirty="0"/>
            </a:br>
            <a:r>
              <a:rPr lang="pl-PL" dirty="0"/>
              <a:t>- 1 z zakresu pedagogiki specjalnej,</a:t>
            </a:r>
            <a:br>
              <a:rPr lang="pl-PL" dirty="0"/>
            </a:br>
            <a:r>
              <a:rPr lang="pl-PL" dirty="0"/>
              <a:t>- 1 z zakresu prowadzenia terapii logopedycznej i </a:t>
            </a:r>
            <a:r>
              <a:rPr lang="pl-PL" dirty="0" smtClean="0"/>
              <a:t>surdopedagogiki,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- 1  z zakresu terapii neurologopedycznej, </a:t>
            </a:r>
            <a:br>
              <a:rPr lang="pl-PL" dirty="0"/>
            </a:br>
            <a:r>
              <a:rPr lang="pl-PL" dirty="0"/>
              <a:t>- 3 nauczycielki z zakresu terapii ręki </a:t>
            </a:r>
            <a:br>
              <a:rPr lang="pl-PL" dirty="0"/>
            </a:br>
            <a:r>
              <a:rPr lang="pl-PL" dirty="0"/>
              <a:t>- 2 nauczycielki z zakresu nauczania języka angielskiego</a:t>
            </a:r>
            <a:br>
              <a:rPr lang="pl-PL" dirty="0"/>
            </a:br>
            <a:r>
              <a:rPr lang="pl-PL" dirty="0"/>
              <a:t>- 1 nauczycielka jest psychologiem. </a:t>
            </a:r>
            <a:endParaRPr lang="pl-PL" dirty="0" smtClean="0"/>
          </a:p>
          <a:p>
            <a:r>
              <a:rPr lang="pl-PL" dirty="0" smtClean="0"/>
              <a:t>Potrzeby dotyczą kwalifikacji z zakresu pracy z dzieckiem z Zespołem Aspergera i spektrum autyzmu oraz z dzieckiem upośledzonym w stopniu lekkim. Podjęto w tym kierunku działania . Dwie nauczycielki otrzymały dofinansowanie do studiów podyplomowych z powyższego zakresu. </a:t>
            </a:r>
          </a:p>
          <a:p>
            <a:r>
              <a:rPr lang="pl-PL" dirty="0"/>
              <a:t>Drugi kierunek rozwoju przedszkola zakładający stworzenie przedszkola rozwijającego twórcze dyspozycje dzieci wymaga przeszkolenia kadry z zakresu prowadzenia zajęć rytmicznych, tanecznych, teatralnych oraz wykorzystywania różnorodnych, często nowatorskich technik plastycznych</a:t>
            </a:r>
            <a:r>
              <a:rPr lang="pl-PL" dirty="0" smtClean="0"/>
              <a:t>. Zaplanowano szkolenia z tego zakresu.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05" y="2879247"/>
            <a:ext cx="3670861" cy="18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6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2037806"/>
            <a:ext cx="9581363" cy="1654628"/>
          </a:xfrm>
        </p:spPr>
        <p:txBody>
          <a:bodyPr>
            <a:normAutofit/>
          </a:bodyPr>
          <a:lstStyle/>
          <a:p>
            <a:r>
              <a:rPr lang="pl-PL" sz="6600" b="1" dirty="0" smtClean="0">
                <a:solidFill>
                  <a:srgbClr val="002060"/>
                </a:solidFill>
              </a:rPr>
              <a:t>Dziękuję za uwagę </a:t>
            </a:r>
            <a:endParaRPr lang="pl-PL" sz="6600" b="1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90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2" y="3204754"/>
            <a:ext cx="3093584" cy="29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4171" y="121921"/>
            <a:ext cx="9988732" cy="1195153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    Organizacja zajęć otwartych dla rodziców z udziałem specjalistów z Poradni Psychologiczno-Pedagogicznej</a:t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1000" b="1" dirty="0" smtClean="0">
                <a:solidFill>
                  <a:srgbClr val="0070C0"/>
                </a:solidFill>
              </a:rPr>
              <a:t/>
            </a:r>
            <a:br>
              <a:rPr lang="pl-PL" sz="1000" b="1" dirty="0" smtClean="0">
                <a:solidFill>
                  <a:srgbClr val="0070C0"/>
                </a:solidFill>
              </a:rPr>
            </a:br>
            <a:r>
              <a:rPr lang="pl-PL" sz="2800" b="1" dirty="0">
                <a:solidFill>
                  <a:srgbClr val="002060"/>
                </a:solidFill>
              </a:rPr>
              <a:t/>
            </a:r>
            <a:br>
              <a:rPr lang="pl-PL" sz="2800" b="1" dirty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6" y="1220925"/>
            <a:ext cx="5401056" cy="3778664"/>
          </a:xfrm>
          <a:prstGeom prst="rect">
            <a:avLst/>
          </a:prstGeom>
        </p:spPr>
      </p:pic>
      <p:sp>
        <p:nvSpPr>
          <p:cNvPr id="3" name="Owal 2"/>
          <p:cNvSpPr/>
          <p:nvPr/>
        </p:nvSpPr>
        <p:spPr>
          <a:xfrm>
            <a:off x="3371938" y="2416078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/>
          <p:cNvSpPr/>
          <p:nvPr/>
        </p:nvSpPr>
        <p:spPr>
          <a:xfrm>
            <a:off x="2090957" y="2617278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6381700" y="3713101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/>
          <p:cNvSpPr/>
          <p:nvPr/>
        </p:nvSpPr>
        <p:spPr>
          <a:xfrm>
            <a:off x="2690046" y="1801062"/>
            <a:ext cx="599089" cy="664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61" y="2617278"/>
            <a:ext cx="5038219" cy="3778664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6731726" y="2853094"/>
            <a:ext cx="457118" cy="639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9814560" y="3735045"/>
            <a:ext cx="535495" cy="64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10467703" y="4753398"/>
            <a:ext cx="481441" cy="558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8514350" y="4526816"/>
            <a:ext cx="516439" cy="479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59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669" y="87086"/>
            <a:ext cx="11146971" cy="120178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Organizacja festynów rodzinnych </a:t>
            </a:r>
            <a:r>
              <a:rPr lang="pl-PL" sz="2400" b="1" dirty="0" smtClean="0">
                <a:solidFill>
                  <a:srgbClr val="002060"/>
                </a:solidFill>
              </a:rPr>
              <a:t>Święto Pieczonego Ziemniaka</a:t>
            </a:r>
            <a:r>
              <a:rPr lang="pl-PL" sz="2400" b="1" dirty="0" smtClean="0">
                <a:solidFill>
                  <a:srgbClr val="0070C0"/>
                </a:solidFill>
              </a:rPr>
              <a:t>, </a:t>
            </a:r>
            <a:br>
              <a:rPr lang="pl-PL" sz="2400" b="1" dirty="0" smtClean="0">
                <a:solidFill>
                  <a:srgbClr val="0070C0"/>
                </a:solidFill>
              </a:rPr>
            </a:br>
            <a:r>
              <a:rPr lang="pl-PL" sz="2400" b="1" dirty="0" smtClean="0">
                <a:solidFill>
                  <a:srgbClr val="002060"/>
                </a:solidFill>
              </a:rPr>
              <a:t>Dzień Przedszkolaka </a:t>
            </a:r>
            <a:r>
              <a:rPr lang="pl-PL" sz="2400" b="1" dirty="0" smtClean="0">
                <a:solidFill>
                  <a:srgbClr val="0070C0"/>
                </a:solidFill>
              </a:rPr>
              <a:t>we współpracy z Radą Rodziców.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SAM_94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82" y="1219835"/>
            <a:ext cx="3582009" cy="2974702"/>
          </a:xfrm>
          <a:prstGeom prst="rect">
            <a:avLst/>
          </a:prstGeom>
          <a:noFill/>
        </p:spPr>
      </p:pic>
      <p:pic>
        <p:nvPicPr>
          <p:cNvPr id="4" name="Obraz 3" descr="SAM_94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91" y="1230901"/>
            <a:ext cx="4522470" cy="2963636"/>
          </a:xfrm>
          <a:prstGeom prst="rect">
            <a:avLst/>
          </a:prstGeom>
          <a:noFill/>
        </p:spPr>
      </p:pic>
      <p:pic>
        <p:nvPicPr>
          <p:cNvPr id="5" name="Obraz 4" descr="SAM_943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" y="4409259"/>
            <a:ext cx="3251019" cy="2296160"/>
          </a:xfrm>
          <a:prstGeom prst="rect">
            <a:avLst/>
          </a:prstGeom>
          <a:noFill/>
        </p:spPr>
      </p:pic>
      <p:pic>
        <p:nvPicPr>
          <p:cNvPr id="6" name="Obraz 5" descr="SAM_944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54" y="4420689"/>
            <a:ext cx="3413760" cy="2273300"/>
          </a:xfrm>
          <a:prstGeom prst="rect">
            <a:avLst/>
          </a:prstGeom>
          <a:noFill/>
        </p:spPr>
      </p:pic>
      <p:pic>
        <p:nvPicPr>
          <p:cNvPr id="7" name="Obraz 6" descr="SAM_948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694" y="4432119"/>
            <a:ext cx="3413760" cy="2273300"/>
          </a:xfrm>
          <a:prstGeom prst="rect">
            <a:avLst/>
          </a:prstGeom>
          <a:noFill/>
        </p:spPr>
      </p:pic>
      <p:sp>
        <p:nvSpPr>
          <p:cNvPr id="8" name="Owal 7"/>
          <p:cNvSpPr/>
          <p:nvPr/>
        </p:nvSpPr>
        <p:spPr>
          <a:xfrm>
            <a:off x="8139973" y="1828252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8707601" y="1817913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9449801" y="2067738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1933303" y="4972594"/>
            <a:ext cx="12192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2381794" y="4881154"/>
            <a:ext cx="12192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2781232" y="5011782"/>
            <a:ext cx="12192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5013824" y="5408023"/>
            <a:ext cx="315822" cy="313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4444569" y="5630091"/>
            <a:ext cx="12192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5616142" y="5251269"/>
            <a:ext cx="315822" cy="313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/>
          <p:cNvSpPr/>
          <p:nvPr/>
        </p:nvSpPr>
        <p:spPr>
          <a:xfrm>
            <a:off x="6416617" y="5243831"/>
            <a:ext cx="315822" cy="313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5023008" y="4950822"/>
            <a:ext cx="1666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6245271" y="5027022"/>
            <a:ext cx="116000" cy="148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10329215" y="2296884"/>
            <a:ext cx="316367" cy="35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11128056" y="2684416"/>
            <a:ext cx="316367" cy="35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/>
          <p:cNvSpPr/>
          <p:nvPr/>
        </p:nvSpPr>
        <p:spPr>
          <a:xfrm>
            <a:off x="7456426" y="2193198"/>
            <a:ext cx="316367" cy="35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 flipH="1" flipV="1">
            <a:off x="11790047" y="2279469"/>
            <a:ext cx="148046" cy="261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 flipH="1" flipV="1">
            <a:off x="10980010" y="2683870"/>
            <a:ext cx="148046" cy="261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 flipH="1" flipV="1">
            <a:off x="11497701" y="2108289"/>
            <a:ext cx="148046" cy="261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9194891" y="4676503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9924914" y="5059679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7786790" y="5299164"/>
            <a:ext cx="461554" cy="478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0442"/>
          <a:stretch/>
        </p:blipFill>
        <p:spPr>
          <a:xfrm>
            <a:off x="54529" y="1208481"/>
            <a:ext cx="3589297" cy="2986056"/>
          </a:xfrm>
          <a:prstGeom prst="rect">
            <a:avLst/>
          </a:prstGeom>
        </p:spPr>
      </p:pic>
      <p:sp>
        <p:nvSpPr>
          <p:cNvPr id="30" name="Owal 29"/>
          <p:cNvSpPr/>
          <p:nvPr/>
        </p:nvSpPr>
        <p:spPr>
          <a:xfrm>
            <a:off x="1036320" y="1230901"/>
            <a:ext cx="191589" cy="206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/>
          <p:nvPr/>
        </p:nvSpPr>
        <p:spPr>
          <a:xfrm>
            <a:off x="413657" y="2087879"/>
            <a:ext cx="191589" cy="206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222068" y="1405345"/>
            <a:ext cx="191589" cy="206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1802674" y="1297578"/>
            <a:ext cx="191589" cy="206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2285999" y="1429837"/>
            <a:ext cx="217715" cy="1815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2561442" y="1429836"/>
            <a:ext cx="217715" cy="1815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 flipH="1" flipV="1">
            <a:off x="11120541" y="2369547"/>
            <a:ext cx="148046" cy="261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/>
          <p:cNvSpPr/>
          <p:nvPr/>
        </p:nvSpPr>
        <p:spPr>
          <a:xfrm flipH="1" flipV="1">
            <a:off x="11014295" y="2052497"/>
            <a:ext cx="148046" cy="261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93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04" y="156753"/>
            <a:ext cx="12261669" cy="106244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000" b="1" dirty="0" smtClean="0">
                <a:solidFill>
                  <a:srgbClr val="0070C0"/>
                </a:solidFill>
              </a:rPr>
              <a:t>Realizacja programów prozdrowotnych </a:t>
            </a:r>
            <a:r>
              <a:rPr lang="pl-PL" sz="3000" b="1" dirty="0" smtClean="0">
                <a:solidFill>
                  <a:srgbClr val="002060"/>
                </a:solidFill>
              </a:rPr>
              <a:t>„ Z </a:t>
            </a:r>
            <a:r>
              <a:rPr lang="pl-PL" sz="3000" b="1" dirty="0" err="1" smtClean="0">
                <a:solidFill>
                  <a:srgbClr val="002060"/>
                </a:solidFill>
              </a:rPr>
              <a:t>Witaminiem</a:t>
            </a:r>
            <a:r>
              <a:rPr lang="pl-PL" sz="3000" b="1" dirty="0" smtClean="0">
                <a:solidFill>
                  <a:srgbClr val="002060"/>
                </a:solidFill>
              </a:rPr>
              <a:t> dbam o zdrowie’, „Zdrowo jemy więc rośniemy” </a:t>
            </a:r>
            <a:r>
              <a:rPr lang="pl-PL" sz="3000" b="1" dirty="0" smtClean="0">
                <a:solidFill>
                  <a:srgbClr val="0070C0"/>
                </a:solidFill>
              </a:rPr>
              <a:t>we współpracy z rodzicami </a:t>
            </a:r>
            <a:endParaRPr lang="pl-PL" sz="3000" b="1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" y="4522820"/>
            <a:ext cx="3212738" cy="22787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81" y="4110552"/>
            <a:ext cx="3792059" cy="2669350"/>
          </a:xfrm>
          <a:prstGeom prst="rect">
            <a:avLst/>
          </a:prstGeom>
        </p:spPr>
      </p:pic>
      <p:sp>
        <p:nvSpPr>
          <p:cNvPr id="5" name="Owal 4"/>
          <p:cNvSpPr/>
          <p:nvPr/>
        </p:nvSpPr>
        <p:spPr>
          <a:xfrm>
            <a:off x="9410698" y="6500948"/>
            <a:ext cx="957942" cy="357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1882241" y="4807956"/>
            <a:ext cx="451659" cy="21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29" y="1282337"/>
            <a:ext cx="3680823" cy="2760617"/>
          </a:xfrm>
          <a:prstGeom prst="rect">
            <a:avLst/>
          </a:prstGeom>
        </p:spPr>
      </p:pic>
      <p:sp>
        <p:nvSpPr>
          <p:cNvPr id="10" name="Owal 9"/>
          <p:cNvSpPr/>
          <p:nvPr/>
        </p:nvSpPr>
        <p:spPr>
          <a:xfrm>
            <a:off x="4892036" y="1899556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5885537" y="1785522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5692859" y="2906483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4487995" y="3235231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5224954" y="3193866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6177269" y="2621018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6966856" y="3091539"/>
            <a:ext cx="252549" cy="287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7" y="981046"/>
            <a:ext cx="3545600" cy="3467943"/>
          </a:xfrm>
          <a:prstGeom prst="rect">
            <a:avLst/>
          </a:prstGeom>
        </p:spPr>
      </p:pic>
      <p:sp>
        <p:nvSpPr>
          <p:cNvPr id="19" name="Owal 18"/>
          <p:cNvSpPr/>
          <p:nvPr/>
        </p:nvSpPr>
        <p:spPr>
          <a:xfrm>
            <a:off x="1423337" y="1948538"/>
            <a:ext cx="511447" cy="509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39" y="4083770"/>
            <a:ext cx="3699694" cy="2700748"/>
          </a:xfrm>
          <a:prstGeom prst="rect">
            <a:avLst/>
          </a:prstGeom>
        </p:spPr>
      </p:pic>
      <p:sp>
        <p:nvSpPr>
          <p:cNvPr id="23" name="Owal 22"/>
          <p:cNvSpPr/>
          <p:nvPr/>
        </p:nvSpPr>
        <p:spPr>
          <a:xfrm>
            <a:off x="4954446" y="4448989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/>
          <p:cNvSpPr/>
          <p:nvPr/>
        </p:nvSpPr>
        <p:spPr>
          <a:xfrm>
            <a:off x="5724063" y="4361907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/>
          <p:cNvSpPr/>
          <p:nvPr/>
        </p:nvSpPr>
        <p:spPr>
          <a:xfrm>
            <a:off x="6113404" y="5150858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/>
          <p:cNvSpPr/>
          <p:nvPr/>
        </p:nvSpPr>
        <p:spPr>
          <a:xfrm>
            <a:off x="4327426" y="5055061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4232357" y="5546811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6605450" y="5662200"/>
            <a:ext cx="361406" cy="2993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/>
          <p:nvPr/>
        </p:nvSpPr>
        <p:spPr>
          <a:xfrm>
            <a:off x="3929739" y="5013695"/>
            <a:ext cx="190139" cy="23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39" y="1060264"/>
            <a:ext cx="4545048" cy="3030033"/>
          </a:xfrm>
          <a:prstGeom prst="rect">
            <a:avLst/>
          </a:prstGeom>
        </p:spPr>
      </p:pic>
      <p:sp>
        <p:nvSpPr>
          <p:cNvPr id="32" name="Owal 31"/>
          <p:cNvSpPr/>
          <p:nvPr/>
        </p:nvSpPr>
        <p:spPr>
          <a:xfrm>
            <a:off x="9368245" y="1598155"/>
            <a:ext cx="296092" cy="374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/>
          <p:cNvSpPr/>
          <p:nvPr/>
        </p:nvSpPr>
        <p:spPr>
          <a:xfrm>
            <a:off x="11143362" y="1556652"/>
            <a:ext cx="296092" cy="374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>
            <a:off x="8595359" y="3834966"/>
            <a:ext cx="265611" cy="231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 flipV="1">
            <a:off x="9320348" y="3924186"/>
            <a:ext cx="343989" cy="185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55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966" y="0"/>
            <a:ext cx="11495314" cy="1105989"/>
          </a:xfrm>
        </p:spPr>
        <p:txBody>
          <a:bodyPr/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Z SANEPIDEM-r</a:t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2800" b="1" dirty="0">
                <a:solidFill>
                  <a:srgbClr val="0070C0"/>
                </a:solidFill>
              </a:rPr>
              <a:t/>
            </a:r>
            <a:br>
              <a:rPr lang="pl-PL" sz="2800" b="1" dirty="0">
                <a:solidFill>
                  <a:srgbClr val="0070C0"/>
                </a:solidFill>
              </a:rPr>
            </a:br>
            <a:r>
              <a:rPr lang="pl-PL" sz="2800" b="1" dirty="0" smtClean="0">
                <a:solidFill>
                  <a:srgbClr val="0070C0"/>
                </a:solidFill>
              </a:rPr>
              <a:t/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2800" b="1" dirty="0">
                <a:solidFill>
                  <a:srgbClr val="0070C0"/>
                </a:solidFill>
              </a:rPr>
              <a:t>R</a:t>
            </a:r>
            <a:r>
              <a:rPr lang="pl-PL" sz="2800" b="1" dirty="0" smtClean="0">
                <a:solidFill>
                  <a:srgbClr val="0070C0"/>
                </a:solidFill>
              </a:rPr>
              <a:t>ealizacja programu „ </a:t>
            </a:r>
            <a:r>
              <a:rPr lang="pl-PL" sz="2800" b="1" dirty="0" smtClean="0">
                <a:solidFill>
                  <a:srgbClr val="002060"/>
                </a:solidFill>
              </a:rPr>
              <a:t>Czyste powietrze wokół nas”</a:t>
            </a:r>
            <a:r>
              <a:rPr lang="pl-PL" sz="2800" b="1" dirty="0" smtClean="0">
                <a:solidFill>
                  <a:srgbClr val="0070C0"/>
                </a:solidFill>
              </a:rPr>
              <a:t> we współpracy z SANEPIDEM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0941" y="4016965"/>
            <a:ext cx="7766936" cy="109689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84" y="1237392"/>
            <a:ext cx="6507569" cy="38764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" y="2438400"/>
            <a:ext cx="6524133" cy="4349421"/>
          </a:xfrm>
          <a:prstGeom prst="rect">
            <a:avLst/>
          </a:prstGeom>
        </p:spPr>
      </p:pic>
      <p:sp>
        <p:nvSpPr>
          <p:cNvPr id="8" name="Owal 7"/>
          <p:cNvSpPr/>
          <p:nvPr/>
        </p:nvSpPr>
        <p:spPr>
          <a:xfrm>
            <a:off x="7706487" y="3640472"/>
            <a:ext cx="483476" cy="455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76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30630"/>
            <a:ext cx="8596668" cy="827314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Realizacja programu </a:t>
            </a:r>
            <a:r>
              <a:rPr lang="pl-PL" sz="2400" b="1" dirty="0" smtClean="0">
                <a:solidFill>
                  <a:srgbClr val="002060"/>
                </a:solidFill>
              </a:rPr>
              <a:t>„Bezpieczny Przedszkolak” </a:t>
            </a:r>
            <a:r>
              <a:rPr lang="pl-PL" sz="2400" b="1" dirty="0" smtClean="0">
                <a:solidFill>
                  <a:srgbClr val="0070C0"/>
                </a:solidFill>
              </a:rPr>
              <a:t>we współpracy z Powiatową Komenda Policji w Świdniku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3" name="Obraz 2" descr="75439467_564874677602273_2170579821749338112_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237252"/>
            <a:ext cx="5172495" cy="4188188"/>
          </a:xfrm>
          <a:prstGeom prst="rect">
            <a:avLst/>
          </a:prstGeom>
          <a:noFill/>
        </p:spPr>
      </p:pic>
      <p:pic>
        <p:nvPicPr>
          <p:cNvPr id="4" name="Obraz 3" descr="75349201_427137631571526_8077457329009721344_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48" y="1750423"/>
            <a:ext cx="6436585" cy="4640032"/>
          </a:xfrm>
          <a:prstGeom prst="rect">
            <a:avLst/>
          </a:prstGeom>
          <a:noFill/>
        </p:spPr>
      </p:pic>
      <p:sp>
        <p:nvSpPr>
          <p:cNvPr id="5" name="Owal 4"/>
          <p:cNvSpPr/>
          <p:nvPr/>
        </p:nvSpPr>
        <p:spPr>
          <a:xfrm>
            <a:off x="3126378" y="2688498"/>
            <a:ext cx="365760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677334" y="2151016"/>
            <a:ext cx="365760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/>
          <p:cNvSpPr/>
          <p:nvPr/>
        </p:nvSpPr>
        <p:spPr>
          <a:xfrm>
            <a:off x="3126378" y="3910148"/>
            <a:ext cx="365760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7872549" y="2544806"/>
            <a:ext cx="404949" cy="363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9249142" y="3157174"/>
            <a:ext cx="365760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8120657" y="4379048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10053095" y="3651610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9274002" y="3820880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11554461" y="4070439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10963142" y="4440825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/>
          <p:cNvSpPr/>
          <p:nvPr/>
        </p:nvSpPr>
        <p:spPr>
          <a:xfrm>
            <a:off x="6461675" y="4133301"/>
            <a:ext cx="296092" cy="309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630611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1207</TotalTime>
  <Words>1178</Words>
  <Application>Microsoft Office PowerPoint</Application>
  <PresentationFormat>Panoramiczny</PresentationFormat>
  <Paragraphs>161</Paragraphs>
  <Slides>47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Trebuchet MS</vt:lpstr>
      <vt:lpstr>Wingdings 3</vt:lpstr>
      <vt:lpstr>Faseta</vt:lpstr>
      <vt:lpstr>Działania przedszkola                    Opracowała Ewa Marchlewska </vt:lpstr>
      <vt:lpstr>Przedszkole nr7 im. Marii Kownackiej w Świdniku </vt:lpstr>
      <vt:lpstr>Współpraca przedszkola ze środowiskiem </vt:lpstr>
      <vt:lpstr>Współpraca przedszkola ze środowiskiem </vt:lpstr>
      <vt:lpstr>    Organizacja zajęć otwartych dla rodziców z udziałem specjalistów z Poradni Psychologiczno-Pedagogicznej   </vt:lpstr>
      <vt:lpstr>Organizacja festynów rodzinnych Święto Pieczonego Ziemniaka,  Dzień Przedszkolaka we współpracy z Radą Rodziców.</vt:lpstr>
      <vt:lpstr>Realizacja programów prozdrowotnych „ Z Witaminiem dbam o zdrowie’, „Zdrowo jemy więc rośniemy” we współpracy z rodzicami </vt:lpstr>
      <vt:lpstr>Z SANEPIDEM-r   Realizacja programu „ Czyste powietrze wokół nas” we współpracy z SANEPIDEM</vt:lpstr>
      <vt:lpstr>Realizacja programu „Bezpieczny Przedszkolak” we współpracy z Powiatową Komenda Policji w Świdniku</vt:lpstr>
      <vt:lpstr>Realizacja programu „Bezpieczny Przedszkolak” z udziałem jednostki wojskowej- zapobieganie i zwalczanie Covid-19 </vt:lpstr>
      <vt:lpstr>„ Mundurowy Dzień Dziecka”- podsumowanie realizacji programu  „ Bezpieczny Przedszkolak” podczas festynu z okazji Dnia Dziecka Dziecka   </vt:lpstr>
      <vt:lpstr>Realizacja Międzynarodowego Projektu „Piękna nasza Polska cała” rozszerzonego o przedszkolna innowację- występy dla Niepodległej </vt:lpstr>
      <vt:lpstr>Przedszkolne spotkania patriotyczne</vt:lpstr>
      <vt:lpstr>Obchody Święta Konstytucji 3-Maja 2022r. organizowane  we współpracy z Centrum Usług Socjalnych w Świdniku </vt:lpstr>
      <vt:lpstr>Przegląd patriotyczny „Piękna nasza Polska cała”</vt:lpstr>
      <vt:lpstr>Realizacja projektów czytelniczych „Czytanie legend polskich” oraz „Przedszkolne spotkania z Kownacką”  organizowanych we współpracy z Urzędem Miasta, Radą Miasta, Starostwem Powiatowym, UMCS Lublin, Biblioteką Miejską, rodzicami i sympatykami przedszkola.</vt:lpstr>
      <vt:lpstr>Realizacja projektu czytelniczego „Idzie niebo ciemną nocą” we współpracy z rodzicami- 2021r. </vt:lpstr>
      <vt:lpstr>Mikołajki organizowane w przedszkolu i Urzędzie Miasta</vt:lpstr>
      <vt:lpstr>Betlejemskie Światełko Pokoju we współpracy z harcerzami </vt:lpstr>
      <vt:lpstr>Przedszkolne Kolędowanie</vt:lpstr>
      <vt:lpstr> Kolędowanie w pandemii – filmy zamieszczane na Facebooku </vt:lpstr>
      <vt:lpstr>Pierwsze Świdnickie Kolędowanie 2022 - współpraca z Centrum Usług Socjalnych</vt:lpstr>
      <vt:lpstr>Jasełka w Kościele NMP Matki Kościoła</vt:lpstr>
      <vt:lpstr>Jasełka w pandemii wyemitowane na Facebooku przedszkola w Wigilię Bożego Narodzenia</vt:lpstr>
      <vt:lpstr> Orszak Trzech Króli- współpraca z rodzicami i Stowarzyszeniem Wspólnota Świdnicka </vt:lpstr>
      <vt:lpstr>Współpraca z Parafią NMP Matki Kościoła w Świdniku przy organizacji konkursów, Przedszkolnego Kolędowania, Jasełek, Mszy Św. kończącej rok przedszkolny</vt:lpstr>
      <vt:lpstr>„Tydzień z Kownacką”-organizacja ogólnopolskich konkursów plastycznych z udziałem przedszkoli im. Marii Kownackiej</vt:lpstr>
      <vt:lpstr>Tydzień z Kownacką”-organizacja międzyprzedszkolnych konkursów czytelniczy  „ Znamy i lubimy bohaterów Plastusiowa” i recytatorski „ Najpiękniejsze wiersze  o wiośnie”</vt:lpstr>
      <vt:lpstr>Współpraca z Nadleśnictwem przy realizacji programu  „Plastuś przyjacielem przyrody”</vt:lpstr>
      <vt:lpstr>Realizacja projektu „Przedszkolne spotkania ze sztuką” we współpracy ze świdnickimi artystami, Miejsko Powiatową Biblioteka Publiczną</vt:lpstr>
      <vt:lpstr>Realizacja projektu „Kolorowy maj”- 2021 we współpracy z rodzicami </vt:lpstr>
      <vt:lpstr>Przegląd Twórczości Dziecięcej „Świat w oczach dziecka” organizowany w MOK pod Honorowym Patronatem Burmistrza Miasta Świdnik i Starosty Powiatu Świdnickiego</vt:lpstr>
      <vt:lpstr>Przegląd Teatrów Profilaktycznych - przedszkolne bajki muzyczne</vt:lpstr>
      <vt:lpstr> </vt:lpstr>
      <vt:lpstr>Organizacja I Naukowo-Metodycznej Konferencji Matematyczno-Czytelniczej we współpracy z UMCS Lublin, Urzędem Miasta Świdnik, firma szkoleniową Per Maestra</vt:lpstr>
      <vt:lpstr>Msza Święta kończąca  rok przedszkolny organizowana we współpracy z Parafią NMP Matki Kościoła w Świdniku </vt:lpstr>
      <vt:lpstr>MISJA PRZEDSZKOLA </vt:lpstr>
      <vt:lpstr>Wizja przedszkola</vt:lpstr>
      <vt:lpstr>KIERUNKI ROZWOJU PRZEDSZKOLA</vt:lpstr>
      <vt:lpstr>ADRESACI KONCEPCJI</vt:lpstr>
      <vt:lpstr>I. „Mały Patriota”</vt:lpstr>
      <vt:lpstr>II. „KREATYWNY PRZEDSZKOLAK”</vt:lpstr>
      <vt:lpstr>III. ZABAWA, TERAPIA I PROFILAKTYKA   W PLASTUSIOWIE </vt:lpstr>
      <vt:lpstr>IV. „PRZEDSZKOLE OTWARTYCH DRZWI”</vt:lpstr>
      <vt:lpstr>POSZERZENIE OFERTY EDUKACYJNEJ</vt:lpstr>
      <vt:lpstr>ROZWÓJ KADRY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Specyfika branżowa</dc:title>
  <dc:creator>Przedszkole 7</dc:creator>
  <cp:lastModifiedBy>Przedszkole 7</cp:lastModifiedBy>
  <cp:revision>134</cp:revision>
  <dcterms:created xsi:type="dcterms:W3CDTF">2020-06-01T11:28:13Z</dcterms:created>
  <dcterms:modified xsi:type="dcterms:W3CDTF">2023-02-17T07:55:51Z</dcterms:modified>
</cp:coreProperties>
</file>